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6" r:id="rId1"/>
  </p:sldMasterIdLst>
  <p:notesMasterIdLst>
    <p:notesMasterId r:id="rId6"/>
  </p:notesMasterIdLst>
  <p:sldIdLst>
    <p:sldId id="408" r:id="rId2"/>
    <p:sldId id="406" r:id="rId3"/>
    <p:sldId id="407" r:id="rId4"/>
    <p:sldId id="401" r:id="rId5"/>
  </p:sldIdLst>
  <p:sldSz cx="5329238" cy="756126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1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1029"/>
    <a:srgbClr val="990000"/>
    <a:srgbClr val="EAF9FA"/>
    <a:srgbClr val="F7F8F6"/>
    <a:srgbClr val="EFFDFF"/>
    <a:srgbClr val="DEFAFE"/>
    <a:srgbClr val="C7A1ED"/>
    <a:srgbClr val="E8F4F8"/>
    <a:srgbClr val="EDF2F9"/>
    <a:srgbClr val="EAE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03" autoAdjust="0"/>
    <p:restoredTop sz="91754" autoAdjust="0"/>
  </p:normalViewPr>
  <p:slideViewPr>
    <p:cSldViewPr snapToGrid="0" snapToObjects="1">
      <p:cViewPr varScale="1">
        <p:scale>
          <a:sx n="109" d="100"/>
          <a:sy n="109" d="100"/>
        </p:scale>
        <p:origin x="3048" y="120"/>
      </p:cViewPr>
      <p:guideLst>
        <p:guide orient="horz" pos="238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4C08CB5-59FE-9546-833F-D6ADB4859A64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698500"/>
            <a:ext cx="24606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AD8A754-E76F-6B47-9062-6F10A8621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9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4604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0581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828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13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155" y="1237457"/>
            <a:ext cx="3996929" cy="2632440"/>
          </a:xfrm>
        </p:spPr>
        <p:txBody>
          <a:bodyPr anchor="b"/>
          <a:lstStyle>
            <a:lvl1pPr algn="ctr">
              <a:defRPr sz="26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155" y="3971414"/>
            <a:ext cx="3996929" cy="1825554"/>
          </a:xfrm>
        </p:spPr>
        <p:txBody>
          <a:bodyPr/>
          <a:lstStyle>
            <a:lvl1pPr marL="0" indent="0" algn="ctr">
              <a:buNone/>
              <a:defRPr sz="1049"/>
            </a:lvl1pPr>
            <a:lvl2pPr marL="199842" indent="0" algn="ctr">
              <a:buNone/>
              <a:defRPr sz="874"/>
            </a:lvl2pPr>
            <a:lvl3pPr marL="399684" indent="0" algn="ctr">
              <a:buNone/>
              <a:defRPr sz="787"/>
            </a:lvl3pPr>
            <a:lvl4pPr marL="599526" indent="0" algn="ctr">
              <a:buNone/>
              <a:defRPr sz="699"/>
            </a:lvl4pPr>
            <a:lvl5pPr marL="799368" indent="0" algn="ctr">
              <a:buNone/>
              <a:defRPr sz="699"/>
            </a:lvl5pPr>
            <a:lvl6pPr marL="999211" indent="0" algn="ctr">
              <a:buNone/>
              <a:defRPr sz="699"/>
            </a:lvl6pPr>
            <a:lvl7pPr marL="1199053" indent="0" algn="ctr">
              <a:buNone/>
              <a:defRPr sz="699"/>
            </a:lvl7pPr>
            <a:lvl8pPr marL="1398895" indent="0" algn="ctr">
              <a:buNone/>
              <a:defRPr sz="699"/>
            </a:lvl8pPr>
            <a:lvl9pPr marL="1598737" indent="0" algn="ctr">
              <a:buNone/>
              <a:defRPr sz="699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1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3736" y="402567"/>
            <a:ext cx="1149117" cy="64078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385" y="402567"/>
            <a:ext cx="3380735" cy="640782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09" y="1885066"/>
            <a:ext cx="4596468" cy="3145275"/>
          </a:xfrm>
        </p:spPr>
        <p:txBody>
          <a:bodyPr anchor="b"/>
          <a:lstStyle>
            <a:lvl1pPr>
              <a:defRPr sz="26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609" y="5060096"/>
            <a:ext cx="4596468" cy="1654026"/>
          </a:xfrm>
        </p:spPr>
        <p:txBody>
          <a:bodyPr/>
          <a:lstStyle>
            <a:lvl1pPr marL="0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1pPr>
            <a:lvl2pPr marL="199842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2pPr>
            <a:lvl3pPr marL="399684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99526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4pPr>
            <a:lvl5pPr marL="799368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5pPr>
            <a:lvl6pPr marL="999211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6pPr>
            <a:lvl7pPr marL="1199053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7pPr>
            <a:lvl8pPr marL="1398895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8pPr>
            <a:lvl9pPr marL="1598737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2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385" y="2012836"/>
            <a:ext cx="2264926" cy="47975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927" y="2012836"/>
            <a:ext cx="2264926" cy="47975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5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402568"/>
            <a:ext cx="4596468" cy="14614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080" y="1853560"/>
            <a:ext cx="2254517" cy="908401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842" indent="0">
              <a:buNone/>
              <a:defRPr sz="874" b="1"/>
            </a:lvl2pPr>
            <a:lvl3pPr marL="399684" indent="0">
              <a:buNone/>
              <a:defRPr sz="787" b="1"/>
            </a:lvl3pPr>
            <a:lvl4pPr marL="599526" indent="0">
              <a:buNone/>
              <a:defRPr sz="699" b="1"/>
            </a:lvl4pPr>
            <a:lvl5pPr marL="799368" indent="0">
              <a:buNone/>
              <a:defRPr sz="699" b="1"/>
            </a:lvl5pPr>
            <a:lvl6pPr marL="999211" indent="0">
              <a:buNone/>
              <a:defRPr sz="699" b="1"/>
            </a:lvl6pPr>
            <a:lvl7pPr marL="1199053" indent="0">
              <a:buNone/>
              <a:defRPr sz="699" b="1"/>
            </a:lvl7pPr>
            <a:lvl8pPr marL="1398895" indent="0">
              <a:buNone/>
              <a:defRPr sz="699" b="1"/>
            </a:lvl8pPr>
            <a:lvl9pPr marL="1598737" indent="0">
              <a:buNone/>
              <a:defRPr sz="6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080" y="2761961"/>
            <a:ext cx="2254517" cy="40624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927" y="1853560"/>
            <a:ext cx="2265620" cy="908401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842" indent="0">
              <a:buNone/>
              <a:defRPr sz="874" b="1"/>
            </a:lvl2pPr>
            <a:lvl3pPr marL="399684" indent="0">
              <a:buNone/>
              <a:defRPr sz="787" b="1"/>
            </a:lvl3pPr>
            <a:lvl4pPr marL="599526" indent="0">
              <a:buNone/>
              <a:defRPr sz="699" b="1"/>
            </a:lvl4pPr>
            <a:lvl5pPr marL="799368" indent="0">
              <a:buNone/>
              <a:defRPr sz="699" b="1"/>
            </a:lvl5pPr>
            <a:lvl6pPr marL="999211" indent="0">
              <a:buNone/>
              <a:defRPr sz="699" b="1"/>
            </a:lvl6pPr>
            <a:lvl7pPr marL="1199053" indent="0">
              <a:buNone/>
              <a:defRPr sz="699" b="1"/>
            </a:lvl7pPr>
            <a:lvl8pPr marL="1398895" indent="0">
              <a:buNone/>
              <a:defRPr sz="699" b="1"/>
            </a:lvl8pPr>
            <a:lvl9pPr marL="1598737" indent="0">
              <a:buNone/>
              <a:defRPr sz="6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927" y="2761961"/>
            <a:ext cx="2265620" cy="40624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3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4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504084"/>
            <a:ext cx="1718818" cy="1764295"/>
          </a:xfrm>
        </p:spPr>
        <p:txBody>
          <a:bodyPr anchor="b"/>
          <a:lstStyle>
            <a:lvl1pPr>
              <a:defRPr sz="1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620" y="1088682"/>
            <a:ext cx="2697927" cy="5373398"/>
          </a:xfrm>
        </p:spPr>
        <p:txBody>
          <a:bodyPr/>
          <a:lstStyle>
            <a:lvl1pPr>
              <a:defRPr sz="1399"/>
            </a:lvl1pPr>
            <a:lvl2pPr>
              <a:defRPr sz="1224"/>
            </a:lvl2pPr>
            <a:lvl3pPr>
              <a:defRPr sz="1049"/>
            </a:lvl3pPr>
            <a:lvl4pPr>
              <a:defRPr sz="874"/>
            </a:lvl4pPr>
            <a:lvl5pPr>
              <a:defRPr sz="874"/>
            </a:lvl5pPr>
            <a:lvl6pPr>
              <a:defRPr sz="874"/>
            </a:lvl6pPr>
            <a:lvl7pPr>
              <a:defRPr sz="874"/>
            </a:lvl7pPr>
            <a:lvl8pPr>
              <a:defRPr sz="874"/>
            </a:lvl8pPr>
            <a:lvl9pPr>
              <a:defRPr sz="87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79" y="2268379"/>
            <a:ext cx="1718818" cy="4202453"/>
          </a:xfrm>
        </p:spPr>
        <p:txBody>
          <a:bodyPr/>
          <a:lstStyle>
            <a:lvl1pPr marL="0" indent="0">
              <a:buNone/>
              <a:defRPr sz="699"/>
            </a:lvl1pPr>
            <a:lvl2pPr marL="199842" indent="0">
              <a:buNone/>
              <a:defRPr sz="612"/>
            </a:lvl2pPr>
            <a:lvl3pPr marL="399684" indent="0">
              <a:buNone/>
              <a:defRPr sz="525"/>
            </a:lvl3pPr>
            <a:lvl4pPr marL="599526" indent="0">
              <a:buNone/>
              <a:defRPr sz="437"/>
            </a:lvl4pPr>
            <a:lvl5pPr marL="799368" indent="0">
              <a:buNone/>
              <a:defRPr sz="437"/>
            </a:lvl5pPr>
            <a:lvl6pPr marL="999211" indent="0">
              <a:buNone/>
              <a:defRPr sz="437"/>
            </a:lvl6pPr>
            <a:lvl7pPr marL="1199053" indent="0">
              <a:buNone/>
              <a:defRPr sz="437"/>
            </a:lvl7pPr>
            <a:lvl8pPr marL="1398895" indent="0">
              <a:buNone/>
              <a:defRPr sz="437"/>
            </a:lvl8pPr>
            <a:lvl9pPr marL="1598737" indent="0">
              <a:buNone/>
              <a:defRPr sz="4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3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504084"/>
            <a:ext cx="1718818" cy="1764295"/>
          </a:xfrm>
        </p:spPr>
        <p:txBody>
          <a:bodyPr anchor="b"/>
          <a:lstStyle>
            <a:lvl1pPr>
              <a:defRPr sz="1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5620" y="1088682"/>
            <a:ext cx="2697927" cy="5373398"/>
          </a:xfrm>
        </p:spPr>
        <p:txBody>
          <a:bodyPr/>
          <a:lstStyle>
            <a:lvl1pPr marL="0" indent="0">
              <a:buNone/>
              <a:defRPr sz="1399"/>
            </a:lvl1pPr>
            <a:lvl2pPr marL="199842" indent="0">
              <a:buNone/>
              <a:defRPr sz="1224"/>
            </a:lvl2pPr>
            <a:lvl3pPr marL="399684" indent="0">
              <a:buNone/>
              <a:defRPr sz="1049"/>
            </a:lvl3pPr>
            <a:lvl4pPr marL="599526" indent="0">
              <a:buNone/>
              <a:defRPr sz="874"/>
            </a:lvl4pPr>
            <a:lvl5pPr marL="799368" indent="0">
              <a:buNone/>
              <a:defRPr sz="874"/>
            </a:lvl5pPr>
            <a:lvl6pPr marL="999211" indent="0">
              <a:buNone/>
              <a:defRPr sz="874"/>
            </a:lvl6pPr>
            <a:lvl7pPr marL="1199053" indent="0">
              <a:buNone/>
              <a:defRPr sz="874"/>
            </a:lvl7pPr>
            <a:lvl8pPr marL="1398895" indent="0">
              <a:buNone/>
              <a:defRPr sz="874"/>
            </a:lvl8pPr>
            <a:lvl9pPr marL="1598737" indent="0">
              <a:buNone/>
              <a:defRPr sz="87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79" y="2268379"/>
            <a:ext cx="1718818" cy="4202453"/>
          </a:xfrm>
        </p:spPr>
        <p:txBody>
          <a:bodyPr/>
          <a:lstStyle>
            <a:lvl1pPr marL="0" indent="0">
              <a:buNone/>
              <a:defRPr sz="699"/>
            </a:lvl1pPr>
            <a:lvl2pPr marL="199842" indent="0">
              <a:buNone/>
              <a:defRPr sz="612"/>
            </a:lvl2pPr>
            <a:lvl3pPr marL="399684" indent="0">
              <a:buNone/>
              <a:defRPr sz="525"/>
            </a:lvl3pPr>
            <a:lvl4pPr marL="599526" indent="0">
              <a:buNone/>
              <a:defRPr sz="437"/>
            </a:lvl4pPr>
            <a:lvl5pPr marL="799368" indent="0">
              <a:buNone/>
              <a:defRPr sz="437"/>
            </a:lvl5pPr>
            <a:lvl6pPr marL="999211" indent="0">
              <a:buNone/>
              <a:defRPr sz="437"/>
            </a:lvl6pPr>
            <a:lvl7pPr marL="1199053" indent="0">
              <a:buNone/>
              <a:defRPr sz="437"/>
            </a:lvl7pPr>
            <a:lvl8pPr marL="1398895" indent="0">
              <a:buNone/>
              <a:defRPr sz="437"/>
            </a:lvl8pPr>
            <a:lvl9pPr marL="1598737" indent="0">
              <a:buNone/>
              <a:defRPr sz="4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7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385" y="402568"/>
            <a:ext cx="459646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385" y="2012836"/>
            <a:ext cx="459646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385" y="7008171"/>
            <a:ext cx="119907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D8407-0FC9-024E-B6AD-13A092104943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5310" y="7008171"/>
            <a:ext cx="179861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3774" y="7008171"/>
            <a:ext cx="119907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7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399684" rtl="0" eaLnBrk="1" latinLnBrk="0" hangingPunct="1">
        <a:lnSpc>
          <a:spcPct val="90000"/>
        </a:lnSpc>
        <a:spcBef>
          <a:spcPct val="0"/>
        </a:spcBef>
        <a:buNone/>
        <a:defRPr sz="19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921" indent="-99921" algn="l" defTabSz="399684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1pPr>
      <a:lvl2pPr marL="299763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499605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874" kern="1200">
          <a:solidFill>
            <a:schemeClr val="tx1"/>
          </a:solidFill>
          <a:latin typeface="+mn-lt"/>
          <a:ea typeface="+mn-ea"/>
          <a:cs typeface="+mn-cs"/>
        </a:defRPr>
      </a:lvl3pPr>
      <a:lvl4pPr marL="699447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899290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1099132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298974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498816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698658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1pPr>
      <a:lvl2pPr marL="199842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2pPr>
      <a:lvl3pPr marL="399684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599526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799368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99211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99053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98895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98737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07" y="664962"/>
            <a:ext cx="2118832" cy="39410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2118" y="7151316"/>
            <a:ext cx="184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" y="-8190"/>
            <a:ext cx="5328366" cy="102421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55863" y="469201"/>
            <a:ext cx="20852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PİYASA BÜLTENİ</a:t>
            </a:r>
          </a:p>
          <a:p>
            <a:r>
              <a:rPr lang="en-US" sz="1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Temmuz</a:t>
            </a: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2024-SAYI:14</a:t>
            </a:r>
          </a:p>
          <a:p>
            <a:endParaRPr lang="en-US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6400" y="7151316"/>
            <a:ext cx="2466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www.neareastbank.com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400" y="1950964"/>
            <a:ext cx="467671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 smtClean="0"/>
              <a:t>TCMB PPK </a:t>
            </a:r>
            <a:r>
              <a:rPr lang="en-US" sz="1000" b="1" dirty="0" err="1" smtClean="0"/>
              <a:t>Kararı</a:t>
            </a:r>
            <a:r>
              <a:rPr lang="en-US" sz="1000" b="1" dirty="0" smtClean="0"/>
              <a:t>, </a:t>
            </a:r>
            <a:r>
              <a:rPr lang="en-US" sz="1000" b="1" dirty="0" err="1" smtClean="0"/>
              <a:t>Temmuz</a:t>
            </a:r>
            <a:r>
              <a:rPr lang="en-US" sz="1000" b="1" dirty="0" smtClean="0"/>
              <a:t> 2024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900" b="1" dirty="0" smtClean="0"/>
          </a:p>
          <a:p>
            <a:pPr algn="just"/>
            <a:r>
              <a:rPr lang="en-US" sz="900" dirty="0" err="1"/>
              <a:t>Türkiye</a:t>
            </a:r>
            <a:r>
              <a:rPr lang="en-US" sz="900" dirty="0"/>
              <a:t> </a:t>
            </a:r>
            <a:r>
              <a:rPr lang="en-US" sz="900" dirty="0" err="1"/>
              <a:t>Cumhuriyet</a:t>
            </a:r>
            <a:r>
              <a:rPr lang="en-US" sz="900" dirty="0"/>
              <a:t> Merkez </a:t>
            </a:r>
            <a:r>
              <a:rPr lang="en-US" sz="900" dirty="0" err="1"/>
              <a:t>Bankası</a:t>
            </a:r>
            <a:r>
              <a:rPr lang="en-US" sz="900" dirty="0"/>
              <a:t> (TCMB) </a:t>
            </a:r>
            <a:r>
              <a:rPr lang="en-US" sz="900" dirty="0" err="1"/>
              <a:t>mayıs</a:t>
            </a:r>
            <a:r>
              <a:rPr lang="en-US" sz="900" dirty="0"/>
              <a:t> </a:t>
            </a:r>
            <a:r>
              <a:rPr lang="en-US" sz="900" dirty="0" err="1"/>
              <a:t>toplantısında</a:t>
            </a:r>
            <a:r>
              <a:rPr lang="en-US" sz="900" dirty="0"/>
              <a:t> </a:t>
            </a:r>
            <a:r>
              <a:rPr lang="en-US" sz="900" dirty="0" err="1"/>
              <a:t>olduğu</a:t>
            </a:r>
            <a:r>
              <a:rPr lang="en-US" sz="900" dirty="0"/>
              <a:t> gibi daha </a:t>
            </a:r>
            <a:r>
              <a:rPr lang="en-US" sz="900" dirty="0" err="1"/>
              <a:t>önce</a:t>
            </a:r>
            <a:r>
              <a:rPr lang="en-US" sz="900" dirty="0"/>
              <a:t> </a:t>
            </a:r>
            <a:r>
              <a:rPr lang="en-US" sz="900" dirty="0" err="1"/>
              <a:t>atılan</a:t>
            </a:r>
            <a:r>
              <a:rPr lang="en-US" sz="900" dirty="0"/>
              <a:t> </a:t>
            </a:r>
            <a:r>
              <a:rPr lang="en-US" sz="900" dirty="0" err="1"/>
              <a:t>sıkılaştırma</a:t>
            </a:r>
            <a:r>
              <a:rPr lang="en-US" sz="900" dirty="0"/>
              <a:t> </a:t>
            </a:r>
            <a:r>
              <a:rPr lang="en-US" sz="900" dirty="0" err="1"/>
              <a:t>adımlarının</a:t>
            </a:r>
            <a:r>
              <a:rPr lang="en-US" sz="900" dirty="0"/>
              <a:t> </a:t>
            </a:r>
            <a:r>
              <a:rPr lang="en-US" sz="900" dirty="0" err="1"/>
              <a:t>gecikmeli</a:t>
            </a:r>
            <a:r>
              <a:rPr lang="en-US" sz="900" dirty="0"/>
              <a:t> </a:t>
            </a:r>
            <a:r>
              <a:rPr lang="en-US" sz="900" dirty="0" err="1"/>
              <a:t>etkilerine</a:t>
            </a:r>
            <a:r>
              <a:rPr lang="en-US" sz="900" dirty="0"/>
              <a:t> </a:t>
            </a:r>
            <a:r>
              <a:rPr lang="en-US" sz="900" dirty="0" err="1"/>
              <a:t>işaret</a:t>
            </a:r>
            <a:r>
              <a:rPr lang="en-US" sz="900" dirty="0"/>
              <a:t> </a:t>
            </a:r>
            <a:r>
              <a:rPr lang="en-US" sz="900" dirty="0" err="1"/>
              <a:t>ederek</a:t>
            </a:r>
            <a:r>
              <a:rPr lang="en-US" sz="900" dirty="0"/>
              <a:t> </a:t>
            </a:r>
            <a:r>
              <a:rPr lang="en-US" sz="900" dirty="0" err="1"/>
              <a:t>politika</a:t>
            </a:r>
            <a:r>
              <a:rPr lang="en-US" sz="900" dirty="0"/>
              <a:t> </a:t>
            </a:r>
            <a:r>
              <a:rPr lang="en-US" sz="900" dirty="0" err="1"/>
              <a:t>faizini</a:t>
            </a:r>
            <a:r>
              <a:rPr lang="en-US" sz="900" dirty="0"/>
              <a:t> </a:t>
            </a:r>
            <a:r>
              <a:rPr lang="en-US" sz="900" dirty="0" err="1"/>
              <a:t>beklentilere</a:t>
            </a:r>
            <a:r>
              <a:rPr lang="en-US" sz="900" dirty="0"/>
              <a:t> </a:t>
            </a:r>
            <a:r>
              <a:rPr lang="en-US" sz="900" dirty="0" err="1"/>
              <a:t>paralel</a:t>
            </a:r>
            <a:r>
              <a:rPr lang="en-US" sz="900" dirty="0"/>
              <a:t> şekilde %50 </a:t>
            </a:r>
            <a:r>
              <a:rPr lang="en-US" sz="900" dirty="0" err="1"/>
              <a:t>seviyesinde</a:t>
            </a:r>
            <a:r>
              <a:rPr lang="en-US" sz="900" dirty="0"/>
              <a:t> </a:t>
            </a:r>
            <a:r>
              <a:rPr lang="en-US" sz="900" dirty="0" err="1"/>
              <a:t>tuttu</a:t>
            </a:r>
            <a:r>
              <a:rPr lang="en-US" sz="900" dirty="0"/>
              <a:t>.</a:t>
            </a:r>
          </a:p>
          <a:p>
            <a:pPr algn="just"/>
            <a:r>
              <a:rPr lang="en-US" sz="900" dirty="0"/>
              <a:t> </a:t>
            </a:r>
          </a:p>
          <a:p>
            <a:pPr algn="just"/>
            <a:r>
              <a:rPr lang="en-US" sz="900" dirty="0"/>
              <a:t>Para </a:t>
            </a:r>
            <a:r>
              <a:rPr lang="en-US" sz="900" dirty="0" err="1"/>
              <a:t>Politikası</a:t>
            </a:r>
            <a:r>
              <a:rPr lang="en-US" sz="900" dirty="0"/>
              <a:t> </a:t>
            </a:r>
            <a:r>
              <a:rPr lang="en-US" sz="900" dirty="0" err="1"/>
              <a:t>Kurulu’nun</a:t>
            </a:r>
            <a:r>
              <a:rPr lang="en-US" sz="900" dirty="0"/>
              <a:t> (PPK) </a:t>
            </a:r>
            <a:r>
              <a:rPr lang="en-US" sz="900" dirty="0" err="1"/>
              <a:t>karar</a:t>
            </a:r>
            <a:r>
              <a:rPr lang="en-US" sz="900" dirty="0"/>
              <a:t> </a:t>
            </a:r>
            <a:r>
              <a:rPr lang="en-US" sz="900" dirty="0" err="1"/>
              <a:t>metninde</a:t>
            </a:r>
            <a:r>
              <a:rPr lang="en-US" sz="900" dirty="0"/>
              <a:t> “</a:t>
            </a:r>
            <a:r>
              <a:rPr lang="en-US" sz="900" dirty="0" err="1"/>
              <a:t>Kurul</a:t>
            </a:r>
            <a:r>
              <a:rPr lang="en-US" sz="900" dirty="0"/>
              <a:t>, </a:t>
            </a:r>
            <a:r>
              <a:rPr lang="en-US" sz="900" dirty="0" err="1"/>
              <a:t>parasal</a:t>
            </a:r>
            <a:r>
              <a:rPr lang="en-US" sz="900" dirty="0"/>
              <a:t> </a:t>
            </a:r>
            <a:r>
              <a:rPr lang="en-US" sz="900" dirty="0" err="1"/>
              <a:t>sıkılaştırmanın</a:t>
            </a:r>
            <a:r>
              <a:rPr lang="en-US" sz="900" dirty="0"/>
              <a:t> </a:t>
            </a:r>
            <a:r>
              <a:rPr lang="en-US" sz="900" dirty="0" err="1"/>
              <a:t>gecikmeli</a:t>
            </a:r>
            <a:r>
              <a:rPr lang="en-US" sz="900" dirty="0"/>
              <a:t> </a:t>
            </a:r>
            <a:r>
              <a:rPr lang="en-US" sz="900" dirty="0" err="1"/>
              <a:t>etkilerini</a:t>
            </a:r>
            <a:r>
              <a:rPr lang="en-US" sz="900" dirty="0"/>
              <a:t> de </a:t>
            </a:r>
            <a:r>
              <a:rPr lang="en-US" sz="900" dirty="0" err="1"/>
              <a:t>göz</a:t>
            </a:r>
            <a:r>
              <a:rPr lang="en-US" sz="900" dirty="0"/>
              <a:t> </a:t>
            </a:r>
            <a:r>
              <a:rPr lang="en-US" sz="900" dirty="0" err="1"/>
              <a:t>önünde</a:t>
            </a:r>
            <a:r>
              <a:rPr lang="en-US" sz="900" dirty="0"/>
              <a:t> </a:t>
            </a:r>
            <a:r>
              <a:rPr lang="en-US" sz="900" dirty="0" err="1"/>
              <a:t>bulundurarak</a:t>
            </a:r>
            <a:r>
              <a:rPr lang="en-US" sz="900" dirty="0"/>
              <a:t> </a:t>
            </a:r>
            <a:r>
              <a:rPr lang="en-US" sz="900" dirty="0" err="1"/>
              <a:t>politika</a:t>
            </a:r>
            <a:r>
              <a:rPr lang="en-US" sz="900" dirty="0"/>
              <a:t> </a:t>
            </a:r>
            <a:r>
              <a:rPr lang="en-US" sz="900" dirty="0" err="1"/>
              <a:t>faizinin</a:t>
            </a:r>
            <a:r>
              <a:rPr lang="en-US" sz="900" dirty="0"/>
              <a:t> </a:t>
            </a:r>
            <a:r>
              <a:rPr lang="en-US" sz="900" dirty="0" err="1"/>
              <a:t>sabit</a:t>
            </a:r>
            <a:r>
              <a:rPr lang="en-US" sz="900" dirty="0"/>
              <a:t> </a:t>
            </a:r>
            <a:r>
              <a:rPr lang="en-US" sz="900" dirty="0" err="1"/>
              <a:t>tutulmasına</a:t>
            </a:r>
            <a:r>
              <a:rPr lang="en-US" sz="900" dirty="0"/>
              <a:t> </a:t>
            </a:r>
            <a:r>
              <a:rPr lang="en-US" sz="900" dirty="0" err="1"/>
              <a:t>karar</a:t>
            </a:r>
            <a:r>
              <a:rPr lang="en-US" sz="900" dirty="0"/>
              <a:t> </a:t>
            </a:r>
            <a:r>
              <a:rPr lang="en-US" sz="900" dirty="0" err="1"/>
              <a:t>vermekle</a:t>
            </a:r>
            <a:r>
              <a:rPr lang="en-US" sz="900" dirty="0"/>
              <a:t> </a:t>
            </a:r>
            <a:r>
              <a:rPr lang="en-US" sz="900" dirty="0" err="1"/>
              <a:t>birlikte</a:t>
            </a:r>
            <a:r>
              <a:rPr lang="en-US" sz="900" dirty="0"/>
              <a:t>, </a:t>
            </a:r>
            <a:r>
              <a:rPr lang="en-US" sz="900" dirty="0" err="1"/>
              <a:t>enflasyon</a:t>
            </a:r>
            <a:r>
              <a:rPr lang="en-US" sz="900" dirty="0"/>
              <a:t> </a:t>
            </a:r>
            <a:r>
              <a:rPr lang="en-US" sz="900" dirty="0" err="1"/>
              <a:t>üzerindeki</a:t>
            </a:r>
            <a:r>
              <a:rPr lang="en-US" sz="900" dirty="0"/>
              <a:t> </a:t>
            </a:r>
            <a:r>
              <a:rPr lang="en-US" sz="900" dirty="0" err="1"/>
              <a:t>yukarı</a:t>
            </a:r>
            <a:r>
              <a:rPr lang="en-US" sz="900" dirty="0"/>
              <a:t> </a:t>
            </a:r>
            <a:r>
              <a:rPr lang="en-US" sz="900" dirty="0" err="1"/>
              <a:t>yönlü</a:t>
            </a:r>
            <a:r>
              <a:rPr lang="en-US" sz="900" dirty="0"/>
              <a:t> </a:t>
            </a:r>
            <a:r>
              <a:rPr lang="en-US" sz="900" dirty="0" err="1"/>
              <a:t>risklere</a:t>
            </a:r>
            <a:r>
              <a:rPr lang="en-US" sz="900" dirty="0"/>
              <a:t> </a:t>
            </a:r>
            <a:r>
              <a:rPr lang="en-US" sz="900" dirty="0" err="1"/>
              <a:t>karşı</a:t>
            </a:r>
            <a:r>
              <a:rPr lang="en-US" sz="900" dirty="0"/>
              <a:t> </a:t>
            </a:r>
            <a:r>
              <a:rPr lang="en-US" sz="900" dirty="0" err="1"/>
              <a:t>ihtiyatlı</a:t>
            </a:r>
            <a:r>
              <a:rPr lang="en-US" sz="900" dirty="0"/>
              <a:t> </a:t>
            </a:r>
            <a:r>
              <a:rPr lang="en-US" sz="900" dirty="0" err="1"/>
              <a:t>duruşunu</a:t>
            </a:r>
            <a:r>
              <a:rPr lang="en-US" sz="900" dirty="0"/>
              <a:t> </a:t>
            </a:r>
            <a:r>
              <a:rPr lang="en-US" sz="900" dirty="0" err="1"/>
              <a:t>yinelemiştir</a:t>
            </a:r>
            <a:r>
              <a:rPr lang="en-US" sz="900" dirty="0"/>
              <a:t>” </a:t>
            </a:r>
            <a:r>
              <a:rPr lang="en-US" sz="900" dirty="0" err="1"/>
              <a:t>denildi</a:t>
            </a:r>
            <a:r>
              <a:rPr lang="en-US" sz="900" dirty="0"/>
              <a:t>. </a:t>
            </a:r>
          </a:p>
          <a:p>
            <a:pPr algn="just"/>
            <a:endParaRPr lang="en-US" sz="900" dirty="0"/>
          </a:p>
          <a:p>
            <a:pPr algn="just"/>
            <a:r>
              <a:rPr lang="en-US" sz="900" dirty="0" err="1"/>
              <a:t>Açıklamada</a:t>
            </a:r>
            <a:r>
              <a:rPr lang="en-US" sz="900" dirty="0"/>
              <a:t>, “</a:t>
            </a:r>
            <a:r>
              <a:rPr lang="en-US" sz="900" dirty="0" err="1"/>
              <a:t>Aylık</a:t>
            </a:r>
            <a:r>
              <a:rPr lang="en-US" sz="900" dirty="0"/>
              <a:t> </a:t>
            </a:r>
            <a:r>
              <a:rPr lang="en-US" sz="900" dirty="0" err="1"/>
              <a:t>enflasyonun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eğiliminde</a:t>
            </a:r>
            <a:r>
              <a:rPr lang="en-US" sz="900" dirty="0"/>
              <a:t> </a:t>
            </a:r>
            <a:r>
              <a:rPr lang="en-US" sz="900" dirty="0" err="1"/>
              <a:t>belirgin</a:t>
            </a:r>
            <a:r>
              <a:rPr lang="en-US" sz="900" dirty="0"/>
              <a:t> ve </a:t>
            </a:r>
            <a:r>
              <a:rPr lang="en-US" sz="900" dirty="0" err="1"/>
              <a:t>kalıcı</a:t>
            </a:r>
            <a:r>
              <a:rPr lang="en-US" sz="900" dirty="0"/>
              <a:t>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düşüş</a:t>
            </a:r>
            <a:r>
              <a:rPr lang="en-US" sz="900" dirty="0"/>
              <a:t> </a:t>
            </a:r>
            <a:r>
              <a:rPr lang="en-US" sz="900" dirty="0" err="1"/>
              <a:t>sağlanana</a:t>
            </a:r>
            <a:r>
              <a:rPr lang="en-US" sz="900" dirty="0"/>
              <a:t> ve </a:t>
            </a:r>
            <a:r>
              <a:rPr lang="en-US" sz="900" dirty="0" err="1"/>
              <a:t>enflasyon</a:t>
            </a:r>
            <a:r>
              <a:rPr lang="en-US" sz="900" dirty="0"/>
              <a:t> </a:t>
            </a:r>
            <a:r>
              <a:rPr lang="en-US" sz="900" dirty="0" err="1"/>
              <a:t>beklentileri</a:t>
            </a:r>
            <a:r>
              <a:rPr lang="en-US" sz="900" dirty="0"/>
              <a:t> </a:t>
            </a:r>
            <a:r>
              <a:rPr lang="en-US" sz="900" dirty="0" err="1"/>
              <a:t>öngörülen</a:t>
            </a:r>
            <a:r>
              <a:rPr lang="en-US" sz="900" dirty="0"/>
              <a:t> </a:t>
            </a:r>
            <a:r>
              <a:rPr lang="en-US" sz="900" dirty="0" err="1"/>
              <a:t>tahmin</a:t>
            </a:r>
            <a:r>
              <a:rPr lang="en-US" sz="900" dirty="0"/>
              <a:t> </a:t>
            </a:r>
            <a:r>
              <a:rPr lang="en-US" sz="900" dirty="0" err="1"/>
              <a:t>aralığına</a:t>
            </a:r>
            <a:r>
              <a:rPr lang="en-US" sz="900" dirty="0"/>
              <a:t> </a:t>
            </a:r>
            <a:r>
              <a:rPr lang="en-US" sz="900" dirty="0" err="1"/>
              <a:t>yakınsayana</a:t>
            </a:r>
            <a:r>
              <a:rPr lang="en-US" sz="900" dirty="0"/>
              <a:t> </a:t>
            </a:r>
            <a:r>
              <a:rPr lang="en-US" sz="900" dirty="0" err="1"/>
              <a:t>kadar</a:t>
            </a:r>
            <a:r>
              <a:rPr lang="en-US" sz="900" dirty="0"/>
              <a:t> </a:t>
            </a:r>
            <a:r>
              <a:rPr lang="en-US" sz="900" dirty="0" err="1"/>
              <a:t>sıkı</a:t>
            </a:r>
            <a:r>
              <a:rPr lang="en-US" sz="900" dirty="0"/>
              <a:t> para </a:t>
            </a:r>
            <a:r>
              <a:rPr lang="en-US" sz="900" dirty="0" err="1"/>
              <a:t>politikası</a:t>
            </a:r>
            <a:r>
              <a:rPr lang="en-US" sz="900" dirty="0"/>
              <a:t> </a:t>
            </a:r>
            <a:r>
              <a:rPr lang="en-US" sz="900" dirty="0" err="1"/>
              <a:t>duruşu</a:t>
            </a:r>
            <a:r>
              <a:rPr lang="en-US" sz="900" dirty="0"/>
              <a:t> </a:t>
            </a:r>
            <a:r>
              <a:rPr lang="en-US" sz="900" dirty="0" err="1"/>
              <a:t>sürdürülecektir</a:t>
            </a:r>
            <a:r>
              <a:rPr lang="en-US" sz="900" dirty="0"/>
              <a:t>. </a:t>
            </a:r>
            <a:r>
              <a:rPr lang="en-US" sz="900" dirty="0" err="1"/>
              <a:t>Enflasyonda</a:t>
            </a:r>
            <a:r>
              <a:rPr lang="en-US" sz="900" dirty="0"/>
              <a:t> </a:t>
            </a:r>
            <a:r>
              <a:rPr lang="en-US" sz="900" dirty="0" err="1"/>
              <a:t>belirgin</a:t>
            </a:r>
            <a:r>
              <a:rPr lang="en-US" sz="900" dirty="0"/>
              <a:t> ve </a:t>
            </a:r>
            <a:r>
              <a:rPr lang="en-US" sz="900" dirty="0" err="1"/>
              <a:t>kalıcı</a:t>
            </a:r>
            <a:r>
              <a:rPr lang="en-US" sz="900" dirty="0"/>
              <a:t>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bozulma</a:t>
            </a:r>
            <a:r>
              <a:rPr lang="en-US" sz="900" dirty="0"/>
              <a:t> </a:t>
            </a:r>
            <a:r>
              <a:rPr lang="en-US" sz="900" dirty="0" err="1"/>
              <a:t>öngörülmesi</a:t>
            </a:r>
            <a:r>
              <a:rPr lang="en-US" sz="900" dirty="0"/>
              <a:t> </a:t>
            </a:r>
            <a:r>
              <a:rPr lang="en-US" sz="900" dirty="0" err="1"/>
              <a:t>durumunda</a:t>
            </a:r>
            <a:r>
              <a:rPr lang="en-US" sz="900" dirty="0"/>
              <a:t> </a:t>
            </a:r>
            <a:r>
              <a:rPr lang="en-US" sz="900" dirty="0" err="1"/>
              <a:t>ise</a:t>
            </a:r>
            <a:r>
              <a:rPr lang="en-US" sz="900" dirty="0"/>
              <a:t> para </a:t>
            </a:r>
            <a:r>
              <a:rPr lang="en-US" sz="900" dirty="0" err="1"/>
              <a:t>politikası</a:t>
            </a:r>
            <a:r>
              <a:rPr lang="en-US" sz="900" dirty="0"/>
              <a:t> </a:t>
            </a:r>
            <a:r>
              <a:rPr lang="en-US" sz="900" dirty="0" err="1"/>
              <a:t>duruşu</a:t>
            </a:r>
            <a:r>
              <a:rPr lang="en-US" sz="900" dirty="0"/>
              <a:t> </a:t>
            </a:r>
            <a:r>
              <a:rPr lang="en-US" sz="900" dirty="0" err="1"/>
              <a:t>sıkılaştırılacaktır</a:t>
            </a:r>
            <a:r>
              <a:rPr lang="en-US" sz="900" dirty="0"/>
              <a:t>” </a:t>
            </a:r>
            <a:r>
              <a:rPr lang="en-US" sz="900" dirty="0" err="1"/>
              <a:t>ifadeleri</a:t>
            </a:r>
            <a:r>
              <a:rPr lang="en-US" sz="900" dirty="0"/>
              <a:t> </a:t>
            </a:r>
            <a:r>
              <a:rPr lang="en-US" sz="900" dirty="0" err="1"/>
              <a:t>yerini</a:t>
            </a:r>
            <a:r>
              <a:rPr lang="en-US" sz="900" dirty="0"/>
              <a:t> </a:t>
            </a:r>
            <a:r>
              <a:rPr lang="en-US" sz="900" dirty="0" err="1"/>
              <a:t>korudu</a:t>
            </a:r>
            <a:r>
              <a:rPr lang="en-US" sz="900" dirty="0"/>
              <a:t>.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958627"/>
              </p:ext>
            </p:extLst>
          </p:nvPr>
        </p:nvGraphicFramePr>
        <p:xfrm>
          <a:off x="276399" y="1145608"/>
          <a:ext cx="4600399" cy="778857"/>
        </p:xfrm>
        <a:graphic>
          <a:graphicData uri="http://schemas.openxmlformats.org/drawingml/2006/table">
            <a:tbl>
              <a:tblPr/>
              <a:tblGrid>
                <a:gridCol w="980534">
                  <a:extLst>
                    <a:ext uri="{9D8B030D-6E8A-4147-A177-3AD203B41FA5}">
                      <a16:colId xmlns:a16="http://schemas.microsoft.com/office/drawing/2014/main" val="3340254965"/>
                    </a:ext>
                  </a:extLst>
                </a:gridCol>
                <a:gridCol w="353877">
                  <a:extLst>
                    <a:ext uri="{9D8B030D-6E8A-4147-A177-3AD203B41FA5}">
                      <a16:colId xmlns:a16="http://schemas.microsoft.com/office/drawing/2014/main" val="2125236673"/>
                    </a:ext>
                  </a:extLst>
                </a:gridCol>
                <a:gridCol w="464463">
                  <a:extLst>
                    <a:ext uri="{9D8B030D-6E8A-4147-A177-3AD203B41FA5}">
                      <a16:colId xmlns:a16="http://schemas.microsoft.com/office/drawing/2014/main" val="513571338"/>
                    </a:ext>
                  </a:extLst>
                </a:gridCol>
                <a:gridCol w="353877">
                  <a:extLst>
                    <a:ext uri="{9D8B030D-6E8A-4147-A177-3AD203B41FA5}">
                      <a16:colId xmlns:a16="http://schemas.microsoft.com/office/drawing/2014/main" val="733506463"/>
                    </a:ext>
                  </a:extLst>
                </a:gridCol>
                <a:gridCol w="1341783">
                  <a:extLst>
                    <a:ext uri="{9D8B030D-6E8A-4147-A177-3AD203B41FA5}">
                      <a16:colId xmlns:a16="http://schemas.microsoft.com/office/drawing/2014/main" val="738655531"/>
                    </a:ext>
                  </a:extLst>
                </a:gridCol>
                <a:gridCol w="353877">
                  <a:extLst>
                    <a:ext uri="{9D8B030D-6E8A-4147-A177-3AD203B41FA5}">
                      <a16:colId xmlns:a16="http://schemas.microsoft.com/office/drawing/2014/main" val="3879649088"/>
                    </a:ext>
                  </a:extLst>
                </a:gridCol>
                <a:gridCol w="353877">
                  <a:extLst>
                    <a:ext uri="{9D8B030D-6E8A-4147-A177-3AD203B41FA5}">
                      <a16:colId xmlns:a16="http://schemas.microsoft.com/office/drawing/2014/main" val="1641496064"/>
                    </a:ext>
                  </a:extLst>
                </a:gridCol>
                <a:gridCol w="398111">
                  <a:extLst>
                    <a:ext uri="{9D8B030D-6E8A-4147-A177-3AD203B41FA5}">
                      <a16:colId xmlns:a16="http://schemas.microsoft.com/office/drawing/2014/main" val="3985219894"/>
                    </a:ext>
                  </a:extLst>
                </a:gridCol>
              </a:tblGrid>
              <a:tr h="110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15.Tem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30.Tem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Değişim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15.Tem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30.Tem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Değişim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661230"/>
                  </a:ext>
                </a:extLst>
              </a:tr>
              <a:tr h="11047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USD/TL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32,9600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33,0794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0,36%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 Yıllık Gösterge Tahvil Faizi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38,58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2,02%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260382"/>
                  </a:ext>
                </a:extLst>
              </a:tr>
              <a:tr h="1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EUR/TL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35,5835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35,7754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0,54%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Türkiye 5 yıllık CDS Primi (baz puan)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251,85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255,79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1,54%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601184"/>
                  </a:ext>
                </a:extLst>
              </a:tr>
              <a:tr h="1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GBP/TL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42,7471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42,4541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-0,69%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BIST 100 Endeksi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11139,34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10691,68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-4,19%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113606"/>
                  </a:ext>
                </a:extLst>
              </a:tr>
              <a:tr h="1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EUR/USD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1,0894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1,0815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-0,73%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ABD 10 Yıllık Tahvil Faizi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4,231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4,141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034827"/>
                  </a:ext>
                </a:extLst>
              </a:tr>
              <a:tr h="9942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GBP/USD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1,2966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1,2834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-1,03%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Altın </a:t>
                      </a:r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(USD/Ons)</a:t>
                      </a:r>
                      <a:endParaRPr lang="en-US" sz="600" b="1" i="0" u="none" strike="noStrike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2452,9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2451,9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-0,04%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370540"/>
                  </a:ext>
                </a:extLst>
              </a:tr>
              <a:tr h="11047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EUR/GBP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0,8399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0,8425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0,31%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Petrol</a:t>
                      </a:r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 (USD/Varil)</a:t>
                      </a:r>
                      <a:endParaRPr lang="en-US" sz="600" b="1" i="0" u="none" strike="noStrike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84,85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78,63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-7,91%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262573"/>
                  </a:ext>
                </a:extLst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118" y="4233825"/>
            <a:ext cx="4414682" cy="240559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" y="6623699"/>
            <a:ext cx="5328366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0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06" y="644236"/>
            <a:ext cx="2118832" cy="40524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8600" y="7110701"/>
            <a:ext cx="2421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www.neareastbank.com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" y="0"/>
            <a:ext cx="5328366" cy="1024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619" y="1024217"/>
            <a:ext cx="2741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/>
          </a:p>
          <a:p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228600" y="1173507"/>
            <a:ext cx="4823484" cy="2870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 err="1"/>
              <a:t>Dış</a:t>
            </a:r>
            <a:r>
              <a:rPr lang="en-US" sz="1050" b="1" dirty="0"/>
              <a:t> </a:t>
            </a:r>
            <a:r>
              <a:rPr lang="en-US" sz="1050" b="1" dirty="0" err="1"/>
              <a:t>Ticaret</a:t>
            </a:r>
            <a:r>
              <a:rPr lang="en-US" sz="1050" b="1" dirty="0"/>
              <a:t> </a:t>
            </a:r>
            <a:r>
              <a:rPr lang="en-US" sz="1050" b="1" dirty="0" err="1"/>
              <a:t>İstatistikleri</a:t>
            </a:r>
            <a:r>
              <a:rPr lang="en-US" sz="1050" b="1" dirty="0"/>
              <a:t>, </a:t>
            </a:r>
            <a:r>
              <a:rPr lang="en-US" sz="1050" b="1" dirty="0" err="1"/>
              <a:t>Haziran</a:t>
            </a:r>
            <a:r>
              <a:rPr lang="en-US" sz="1050" b="1" dirty="0"/>
              <a:t> </a:t>
            </a:r>
            <a:r>
              <a:rPr lang="en-US" sz="1050" b="1" dirty="0" smtClean="0"/>
              <a:t>2024</a:t>
            </a:r>
          </a:p>
          <a:p>
            <a:pPr algn="just"/>
            <a:endParaRPr lang="en-US" sz="800" dirty="0"/>
          </a:p>
          <a:p>
            <a:pPr algn="just"/>
            <a:r>
              <a:rPr lang="en-US" sz="900" dirty="0"/>
              <a:t>Türkiye </a:t>
            </a:r>
            <a:r>
              <a:rPr lang="en-US" sz="900" dirty="0" err="1"/>
              <a:t>İstatistik</a:t>
            </a:r>
            <a:r>
              <a:rPr lang="en-US" sz="900" dirty="0"/>
              <a:t> Kurumu ile </a:t>
            </a:r>
            <a:r>
              <a:rPr lang="en-US" sz="900" dirty="0" err="1"/>
              <a:t>Ticaret</a:t>
            </a:r>
            <a:r>
              <a:rPr lang="en-US" sz="900" dirty="0"/>
              <a:t> </a:t>
            </a:r>
            <a:r>
              <a:rPr lang="en-US" sz="900" dirty="0" err="1"/>
              <a:t>Bakanlığı</a:t>
            </a:r>
            <a:r>
              <a:rPr lang="en-US" sz="900" dirty="0"/>
              <a:t> iş </a:t>
            </a:r>
            <a:r>
              <a:rPr lang="en-US" sz="900" dirty="0" err="1"/>
              <a:t>birliğiyle</a:t>
            </a:r>
            <a:r>
              <a:rPr lang="en-US" sz="900" dirty="0"/>
              <a:t> </a:t>
            </a:r>
            <a:r>
              <a:rPr lang="en-US" sz="900" dirty="0" err="1"/>
              <a:t>genel</a:t>
            </a:r>
            <a:r>
              <a:rPr lang="en-US" sz="900" dirty="0"/>
              <a:t> </a:t>
            </a:r>
            <a:r>
              <a:rPr lang="en-US" sz="900" dirty="0" err="1"/>
              <a:t>ticaret</a:t>
            </a:r>
            <a:r>
              <a:rPr lang="en-US" sz="900" dirty="0"/>
              <a:t> </a:t>
            </a:r>
            <a:r>
              <a:rPr lang="en-US" sz="900" dirty="0" err="1"/>
              <a:t>sistemi</a:t>
            </a:r>
            <a:r>
              <a:rPr lang="en-US" sz="900" dirty="0"/>
              <a:t> </a:t>
            </a:r>
            <a:r>
              <a:rPr lang="en-US" sz="900" dirty="0" err="1"/>
              <a:t>kapsamında</a:t>
            </a:r>
            <a:r>
              <a:rPr lang="en-US" sz="900" dirty="0"/>
              <a:t> </a:t>
            </a:r>
            <a:r>
              <a:rPr lang="en-US" sz="900" dirty="0" err="1"/>
              <a:t>üretilen</a:t>
            </a:r>
            <a:r>
              <a:rPr lang="en-US" sz="900" dirty="0"/>
              <a:t> </a:t>
            </a:r>
            <a:r>
              <a:rPr lang="en-US" sz="900" dirty="0" err="1"/>
              <a:t>geçici</a:t>
            </a:r>
            <a:r>
              <a:rPr lang="en-US" sz="900" dirty="0"/>
              <a:t> </a:t>
            </a:r>
            <a:r>
              <a:rPr lang="en-US" sz="900" dirty="0" err="1"/>
              <a:t>dış</a:t>
            </a:r>
            <a:r>
              <a:rPr lang="en-US" sz="900" dirty="0"/>
              <a:t> </a:t>
            </a:r>
            <a:r>
              <a:rPr lang="en-US" sz="900" dirty="0" err="1"/>
              <a:t>ticaret</a:t>
            </a:r>
            <a:r>
              <a:rPr lang="en-US" sz="900" dirty="0"/>
              <a:t> </a:t>
            </a:r>
            <a:r>
              <a:rPr lang="en-US" sz="900" dirty="0" err="1"/>
              <a:t>verilerine</a:t>
            </a:r>
            <a:r>
              <a:rPr lang="en-US" sz="900" dirty="0"/>
              <a:t> göre; </a:t>
            </a:r>
            <a:r>
              <a:rPr lang="en-US" sz="900" dirty="0" err="1"/>
              <a:t>ihracat</a:t>
            </a:r>
            <a:r>
              <a:rPr lang="en-US" sz="900" dirty="0"/>
              <a:t> 2024 </a:t>
            </a:r>
            <a:r>
              <a:rPr lang="en-US" sz="900" dirty="0" err="1"/>
              <a:t>yılı</a:t>
            </a:r>
            <a:r>
              <a:rPr lang="en-US" sz="900" dirty="0"/>
              <a:t> </a:t>
            </a:r>
            <a:r>
              <a:rPr lang="en-US" sz="900" dirty="0" err="1"/>
              <a:t>Haziran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, bir önceki yılın aynı ayına göre %8,3 </a:t>
            </a:r>
            <a:r>
              <a:rPr lang="en-US" sz="900" dirty="0" err="1"/>
              <a:t>azalarak</a:t>
            </a:r>
            <a:r>
              <a:rPr lang="en-US" sz="900" dirty="0"/>
              <a:t> 19 </a:t>
            </a:r>
            <a:r>
              <a:rPr lang="en-US" sz="900" dirty="0" err="1"/>
              <a:t>milyar</a:t>
            </a:r>
            <a:r>
              <a:rPr lang="en-US" sz="900" dirty="0"/>
              <a:t> 49 milyon dolar, </a:t>
            </a:r>
            <a:r>
              <a:rPr lang="en-US" sz="900" dirty="0" err="1"/>
              <a:t>ithalat</a:t>
            </a:r>
            <a:r>
              <a:rPr lang="en-US" sz="900" dirty="0"/>
              <a:t> %4,4 </a:t>
            </a:r>
            <a:r>
              <a:rPr lang="en-US" sz="900" dirty="0" err="1"/>
              <a:t>azalarak</a:t>
            </a:r>
            <a:r>
              <a:rPr lang="en-US" sz="900" dirty="0"/>
              <a:t> 24 </a:t>
            </a:r>
            <a:r>
              <a:rPr lang="en-US" sz="900" dirty="0" err="1"/>
              <a:t>milyar</a:t>
            </a:r>
            <a:r>
              <a:rPr lang="en-US" sz="900" dirty="0"/>
              <a:t> 920 milyon dolar olarak </a:t>
            </a:r>
            <a:r>
              <a:rPr lang="en-US" sz="900" dirty="0" err="1"/>
              <a:t>gerçekleşti</a:t>
            </a:r>
            <a:r>
              <a:rPr lang="en-US" sz="900" dirty="0" smtClean="0"/>
              <a:t>.</a:t>
            </a:r>
          </a:p>
          <a:p>
            <a:pPr algn="just"/>
            <a:endParaRPr lang="en-US" sz="900" dirty="0"/>
          </a:p>
          <a:p>
            <a:pPr algn="just"/>
            <a:r>
              <a:rPr lang="en-US" sz="900" dirty="0"/>
              <a:t>Genel </a:t>
            </a:r>
            <a:r>
              <a:rPr lang="en-US" sz="900" dirty="0" err="1"/>
              <a:t>ticaret</a:t>
            </a:r>
            <a:r>
              <a:rPr lang="en-US" sz="900" dirty="0"/>
              <a:t> </a:t>
            </a:r>
            <a:r>
              <a:rPr lang="en-US" sz="900" dirty="0" err="1"/>
              <a:t>sistemine</a:t>
            </a:r>
            <a:r>
              <a:rPr lang="en-US" sz="900" dirty="0"/>
              <a:t> göre </a:t>
            </a:r>
            <a:r>
              <a:rPr lang="en-US" sz="900" dirty="0" err="1"/>
              <a:t>ihracat</a:t>
            </a:r>
            <a:r>
              <a:rPr lang="en-US" sz="900" dirty="0"/>
              <a:t> 2024 </a:t>
            </a:r>
            <a:r>
              <a:rPr lang="en-US" sz="900" dirty="0" err="1"/>
              <a:t>yılı</a:t>
            </a:r>
            <a:r>
              <a:rPr lang="en-US" sz="900" dirty="0"/>
              <a:t> </a:t>
            </a:r>
            <a:r>
              <a:rPr lang="en-US" sz="900" dirty="0" err="1"/>
              <a:t>Ocak-Haziran</a:t>
            </a:r>
            <a:r>
              <a:rPr lang="en-US" sz="900" dirty="0"/>
              <a:t> </a:t>
            </a:r>
            <a:r>
              <a:rPr lang="en-US" sz="900" dirty="0" err="1"/>
              <a:t>döneminde</a:t>
            </a:r>
            <a:r>
              <a:rPr lang="en-US" sz="900" dirty="0"/>
              <a:t> bir önceki yılın aynı </a:t>
            </a:r>
            <a:r>
              <a:rPr lang="en-US" sz="900" dirty="0" err="1"/>
              <a:t>dönemine</a:t>
            </a:r>
            <a:r>
              <a:rPr lang="en-US" sz="900" dirty="0"/>
              <a:t> göre %2,6 </a:t>
            </a:r>
            <a:r>
              <a:rPr lang="en-US" sz="900" dirty="0" err="1"/>
              <a:t>artarak</a:t>
            </a:r>
            <a:r>
              <a:rPr lang="en-US" sz="900" dirty="0"/>
              <a:t> 126 </a:t>
            </a:r>
            <a:r>
              <a:rPr lang="en-US" sz="900" dirty="0" err="1"/>
              <a:t>milyar</a:t>
            </a:r>
            <a:r>
              <a:rPr lang="en-US" sz="900" dirty="0"/>
              <a:t> 278 milyon dolar, </a:t>
            </a:r>
            <a:r>
              <a:rPr lang="en-US" sz="900" dirty="0" err="1"/>
              <a:t>ithalat</a:t>
            </a:r>
            <a:r>
              <a:rPr lang="en-US" sz="900" dirty="0"/>
              <a:t> %8,4 </a:t>
            </a:r>
            <a:r>
              <a:rPr lang="en-US" sz="900" dirty="0" err="1"/>
              <a:t>azalarak</a:t>
            </a:r>
            <a:r>
              <a:rPr lang="en-US" sz="900" dirty="0"/>
              <a:t> 168 </a:t>
            </a:r>
            <a:r>
              <a:rPr lang="en-US" sz="900" dirty="0" err="1"/>
              <a:t>milyar</a:t>
            </a:r>
            <a:r>
              <a:rPr lang="en-US" sz="900" dirty="0"/>
              <a:t> 869 milyon dolar olarak </a:t>
            </a:r>
            <a:r>
              <a:rPr lang="en-US" sz="900" dirty="0" err="1"/>
              <a:t>gerçekleşti</a:t>
            </a:r>
            <a:r>
              <a:rPr lang="en-US" sz="900" dirty="0" smtClean="0"/>
              <a:t>.</a:t>
            </a:r>
          </a:p>
          <a:p>
            <a:pPr algn="just"/>
            <a:endParaRPr lang="en-US" sz="900" dirty="0"/>
          </a:p>
          <a:p>
            <a:pPr algn="just"/>
            <a:r>
              <a:rPr lang="en-US" sz="900" dirty="0" err="1"/>
              <a:t>Haziran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 </a:t>
            </a:r>
            <a:r>
              <a:rPr lang="en-US" sz="900" dirty="0" err="1"/>
              <a:t>dış</a:t>
            </a:r>
            <a:r>
              <a:rPr lang="en-US" sz="900" dirty="0"/>
              <a:t> </a:t>
            </a:r>
            <a:r>
              <a:rPr lang="en-US" sz="900" dirty="0" err="1"/>
              <a:t>ticaret</a:t>
            </a:r>
            <a:r>
              <a:rPr lang="en-US" sz="900" dirty="0"/>
              <a:t> </a:t>
            </a:r>
            <a:r>
              <a:rPr lang="en-US" sz="900" dirty="0" err="1"/>
              <a:t>açığı</a:t>
            </a:r>
            <a:r>
              <a:rPr lang="en-US" sz="900" dirty="0"/>
              <a:t>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yılın</a:t>
            </a:r>
            <a:r>
              <a:rPr lang="en-US" sz="900" dirty="0"/>
              <a:t> aynı </a:t>
            </a:r>
            <a:r>
              <a:rPr lang="en-US" sz="900" dirty="0" err="1"/>
              <a:t>ayına</a:t>
            </a:r>
            <a:r>
              <a:rPr lang="en-US" sz="900" dirty="0"/>
              <a:t> göre %10,8 </a:t>
            </a:r>
            <a:r>
              <a:rPr lang="en-US" sz="900" dirty="0" err="1"/>
              <a:t>artarak</a:t>
            </a:r>
            <a:r>
              <a:rPr lang="en-US" sz="900" dirty="0"/>
              <a:t> 5 </a:t>
            </a:r>
            <a:r>
              <a:rPr lang="en-US" sz="900" dirty="0" err="1"/>
              <a:t>milyar</a:t>
            </a:r>
            <a:r>
              <a:rPr lang="en-US" sz="900" dirty="0"/>
              <a:t> 298 milyon </a:t>
            </a:r>
            <a:r>
              <a:rPr lang="en-US" sz="900" dirty="0" err="1"/>
              <a:t>dolardan</a:t>
            </a:r>
            <a:r>
              <a:rPr lang="en-US" sz="900" dirty="0"/>
              <a:t>, 5 </a:t>
            </a:r>
            <a:r>
              <a:rPr lang="en-US" sz="900" dirty="0" err="1"/>
              <a:t>milyar</a:t>
            </a:r>
            <a:r>
              <a:rPr lang="en-US" sz="900" dirty="0"/>
              <a:t> 871 milyon </a:t>
            </a:r>
            <a:r>
              <a:rPr lang="en-US" sz="900" dirty="0" err="1"/>
              <a:t>dolara</a:t>
            </a:r>
            <a:r>
              <a:rPr lang="en-US" sz="900" dirty="0"/>
              <a:t> </a:t>
            </a:r>
            <a:r>
              <a:rPr lang="en-US" sz="900" dirty="0" err="1"/>
              <a:t>yükseldi</a:t>
            </a:r>
            <a:r>
              <a:rPr lang="en-US" sz="900" dirty="0"/>
              <a:t>. </a:t>
            </a:r>
            <a:r>
              <a:rPr lang="en-US" sz="900" dirty="0" err="1"/>
              <a:t>İhracatın</a:t>
            </a:r>
            <a:r>
              <a:rPr lang="en-US" sz="900" dirty="0"/>
              <a:t> </a:t>
            </a:r>
            <a:r>
              <a:rPr lang="en-US" sz="900" dirty="0" err="1"/>
              <a:t>ithalatı</a:t>
            </a:r>
            <a:r>
              <a:rPr lang="en-US" sz="900" dirty="0"/>
              <a:t> </a:t>
            </a:r>
            <a:r>
              <a:rPr lang="en-US" sz="900" dirty="0" err="1"/>
              <a:t>karşılama</a:t>
            </a:r>
            <a:r>
              <a:rPr lang="en-US" sz="900" dirty="0"/>
              <a:t> </a:t>
            </a:r>
            <a:r>
              <a:rPr lang="en-US" sz="900" dirty="0" err="1"/>
              <a:t>oranı</a:t>
            </a:r>
            <a:r>
              <a:rPr lang="en-US" sz="900" dirty="0"/>
              <a:t> 2023 </a:t>
            </a:r>
            <a:r>
              <a:rPr lang="en-US" sz="900" dirty="0" err="1"/>
              <a:t>Haziran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 %79,7 </a:t>
            </a:r>
            <a:r>
              <a:rPr lang="en-US" sz="900" dirty="0" err="1"/>
              <a:t>iken</a:t>
            </a:r>
            <a:r>
              <a:rPr lang="en-US" sz="900" dirty="0"/>
              <a:t>, 2024 </a:t>
            </a:r>
            <a:r>
              <a:rPr lang="en-US" sz="900" dirty="0" err="1"/>
              <a:t>Haziran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 %76,4'e geriledi</a:t>
            </a:r>
            <a:r>
              <a:rPr lang="en-US" sz="900" dirty="0" smtClean="0"/>
              <a:t>.</a:t>
            </a:r>
          </a:p>
          <a:p>
            <a:pPr algn="just"/>
            <a:endParaRPr lang="en-US" sz="900" dirty="0"/>
          </a:p>
          <a:p>
            <a:pPr algn="just"/>
            <a:r>
              <a:rPr lang="en-US" sz="900" dirty="0" err="1"/>
              <a:t>Ocak-Haziran</a:t>
            </a:r>
            <a:r>
              <a:rPr lang="en-US" sz="900" dirty="0"/>
              <a:t> </a:t>
            </a:r>
            <a:r>
              <a:rPr lang="en-US" sz="900" dirty="0" err="1"/>
              <a:t>döneminde</a:t>
            </a:r>
            <a:r>
              <a:rPr lang="en-US" sz="900" dirty="0"/>
              <a:t> </a:t>
            </a:r>
            <a:r>
              <a:rPr lang="en-US" sz="900" dirty="0" err="1"/>
              <a:t>dış</a:t>
            </a:r>
            <a:r>
              <a:rPr lang="en-US" sz="900" dirty="0"/>
              <a:t> </a:t>
            </a:r>
            <a:r>
              <a:rPr lang="en-US" sz="900" dirty="0" err="1"/>
              <a:t>ticaret</a:t>
            </a:r>
            <a:r>
              <a:rPr lang="en-US" sz="900" dirty="0"/>
              <a:t> </a:t>
            </a:r>
            <a:r>
              <a:rPr lang="en-US" sz="900" dirty="0" err="1"/>
              <a:t>açığı</a:t>
            </a:r>
            <a:r>
              <a:rPr lang="en-US" sz="900" dirty="0"/>
              <a:t> %30,5 </a:t>
            </a:r>
            <a:r>
              <a:rPr lang="en-US" sz="900" dirty="0" err="1"/>
              <a:t>azalarak</a:t>
            </a:r>
            <a:r>
              <a:rPr lang="en-US" sz="900" dirty="0"/>
              <a:t> 61 </a:t>
            </a:r>
            <a:r>
              <a:rPr lang="en-US" sz="900" dirty="0" err="1"/>
              <a:t>milyar</a:t>
            </a:r>
            <a:r>
              <a:rPr lang="en-US" sz="900" dirty="0"/>
              <a:t> 325 milyon </a:t>
            </a:r>
            <a:r>
              <a:rPr lang="en-US" sz="900" dirty="0" err="1"/>
              <a:t>dolardan</a:t>
            </a:r>
            <a:r>
              <a:rPr lang="en-US" sz="900" dirty="0"/>
              <a:t>, 42 </a:t>
            </a:r>
            <a:r>
              <a:rPr lang="en-US" sz="900" dirty="0" err="1"/>
              <a:t>milyar</a:t>
            </a:r>
            <a:r>
              <a:rPr lang="en-US" sz="900" dirty="0"/>
              <a:t> 591 milyon </a:t>
            </a:r>
            <a:r>
              <a:rPr lang="en-US" sz="900" dirty="0" err="1"/>
              <a:t>dolara</a:t>
            </a:r>
            <a:r>
              <a:rPr lang="en-US" sz="900" dirty="0"/>
              <a:t> geriledi. </a:t>
            </a:r>
            <a:r>
              <a:rPr lang="en-US" sz="900" dirty="0" err="1"/>
              <a:t>İhracatın</a:t>
            </a:r>
            <a:r>
              <a:rPr lang="en-US" sz="900" dirty="0"/>
              <a:t> </a:t>
            </a:r>
            <a:r>
              <a:rPr lang="en-US" sz="900" dirty="0" err="1"/>
              <a:t>ithalatı</a:t>
            </a:r>
            <a:r>
              <a:rPr lang="en-US" sz="900" dirty="0"/>
              <a:t> </a:t>
            </a:r>
            <a:r>
              <a:rPr lang="en-US" sz="900" dirty="0" err="1"/>
              <a:t>karşılama</a:t>
            </a:r>
            <a:r>
              <a:rPr lang="en-US" sz="900" dirty="0"/>
              <a:t> </a:t>
            </a:r>
            <a:r>
              <a:rPr lang="en-US" sz="900" dirty="0" err="1"/>
              <a:t>oranı</a:t>
            </a:r>
            <a:r>
              <a:rPr lang="en-US" sz="900" dirty="0"/>
              <a:t> 2023 </a:t>
            </a:r>
            <a:r>
              <a:rPr lang="en-US" sz="900" dirty="0" err="1"/>
              <a:t>Ocak-Haziran</a:t>
            </a:r>
            <a:r>
              <a:rPr lang="en-US" sz="900" dirty="0"/>
              <a:t> </a:t>
            </a:r>
            <a:r>
              <a:rPr lang="en-US" sz="900" dirty="0" err="1"/>
              <a:t>döneminde</a:t>
            </a:r>
            <a:r>
              <a:rPr lang="en-US" sz="900" dirty="0"/>
              <a:t> %66,8 </a:t>
            </a:r>
            <a:r>
              <a:rPr lang="en-US" sz="900" dirty="0" err="1"/>
              <a:t>iken</a:t>
            </a:r>
            <a:r>
              <a:rPr lang="en-US" sz="900" dirty="0"/>
              <a:t>, 2024 </a:t>
            </a:r>
            <a:r>
              <a:rPr lang="en-US" sz="900" dirty="0" err="1"/>
              <a:t>yılının</a:t>
            </a:r>
            <a:r>
              <a:rPr lang="en-US" sz="900" dirty="0"/>
              <a:t> aynı </a:t>
            </a:r>
            <a:r>
              <a:rPr lang="en-US" sz="900" dirty="0" err="1"/>
              <a:t>döneminde</a:t>
            </a:r>
            <a:r>
              <a:rPr lang="en-US" sz="900" dirty="0"/>
              <a:t> %74,8'e </a:t>
            </a:r>
            <a:r>
              <a:rPr lang="en-US" sz="900" dirty="0" err="1"/>
              <a:t>yükseldi</a:t>
            </a:r>
            <a:r>
              <a:rPr lang="en-US" sz="900" dirty="0"/>
              <a:t>.</a:t>
            </a:r>
          </a:p>
          <a:p>
            <a:r>
              <a:rPr lang="en-US" sz="900" dirty="0"/>
              <a:t/>
            </a:r>
            <a:br>
              <a:rPr lang="en-US" sz="900" dirty="0"/>
            </a:br>
            <a:endParaRPr lang="en-US" sz="900" dirty="0"/>
          </a:p>
        </p:txBody>
      </p:sp>
      <p:sp>
        <p:nvSpPr>
          <p:cNvPr id="2" name="TextBox 1"/>
          <p:cNvSpPr txBox="1"/>
          <p:nvPr/>
        </p:nvSpPr>
        <p:spPr>
          <a:xfrm>
            <a:off x="-82603" y="457360"/>
            <a:ext cx="2875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66713" y="4221163"/>
            <a:ext cx="53292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66713" y="4221163"/>
            <a:ext cx="53292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713" y="3916916"/>
            <a:ext cx="4484427" cy="26871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" y="6604108"/>
            <a:ext cx="5328366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79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06" y="644236"/>
            <a:ext cx="2118832" cy="40524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8600" y="7110701"/>
            <a:ext cx="2421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www.neareastbank.com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" y="0"/>
            <a:ext cx="5328366" cy="1024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619" y="1024217"/>
            <a:ext cx="2741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/>
          </a:p>
          <a:p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" y="6604108"/>
            <a:ext cx="5328366" cy="95715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4143" y="1069535"/>
            <a:ext cx="489856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endParaRPr lang="en-US" sz="1100" b="1" dirty="0"/>
          </a:p>
        </p:txBody>
      </p:sp>
      <p:sp>
        <p:nvSpPr>
          <p:cNvPr id="10" name="Rectangle 9"/>
          <p:cNvSpPr/>
          <p:nvPr/>
        </p:nvSpPr>
        <p:spPr>
          <a:xfrm>
            <a:off x="228600" y="1208883"/>
            <a:ext cx="4795684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 err="1"/>
              <a:t>Ekonomik</a:t>
            </a:r>
            <a:r>
              <a:rPr lang="en-US" sz="1000" b="1" dirty="0"/>
              <a:t> </a:t>
            </a:r>
            <a:r>
              <a:rPr lang="en-US" sz="1000" b="1" dirty="0" err="1"/>
              <a:t>G</a:t>
            </a:r>
            <a:r>
              <a:rPr lang="en-US" sz="1000" b="1" dirty="0" err="1" smtClean="0"/>
              <a:t>üven</a:t>
            </a:r>
            <a:r>
              <a:rPr lang="en-US" sz="1000" b="1" dirty="0" smtClean="0"/>
              <a:t> </a:t>
            </a:r>
            <a:r>
              <a:rPr lang="en-US" sz="1000" b="1" dirty="0" err="1"/>
              <a:t>E</a:t>
            </a:r>
            <a:r>
              <a:rPr lang="en-US" sz="1000" b="1" dirty="0" err="1" smtClean="0"/>
              <a:t>ndeksi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Temmuz</a:t>
            </a:r>
            <a:r>
              <a:rPr lang="en-US" sz="1000" b="1" dirty="0" smtClean="0"/>
              <a:t> 2024</a:t>
            </a:r>
            <a:endParaRPr lang="en-US" sz="1000" b="1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900" dirty="0"/>
          </a:p>
          <a:p>
            <a:pPr algn="just"/>
            <a:r>
              <a:rPr lang="en-US" sz="900" dirty="0" err="1"/>
              <a:t>Ekonomik</a:t>
            </a:r>
            <a:r>
              <a:rPr lang="en-US" sz="900" dirty="0"/>
              <a:t> </a:t>
            </a:r>
            <a:r>
              <a:rPr lang="en-US" sz="900" dirty="0" err="1"/>
              <a:t>güven</a:t>
            </a:r>
            <a:r>
              <a:rPr lang="en-US" sz="900" dirty="0"/>
              <a:t> </a:t>
            </a:r>
            <a:r>
              <a:rPr lang="en-US" sz="900" dirty="0" err="1"/>
              <a:t>endeksi</a:t>
            </a:r>
            <a:r>
              <a:rPr lang="en-US" sz="900" dirty="0"/>
              <a:t> </a:t>
            </a:r>
            <a:r>
              <a:rPr lang="en-US" sz="900" dirty="0" err="1"/>
              <a:t>Haziran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 95,8 </a:t>
            </a:r>
            <a:r>
              <a:rPr lang="en-US" sz="900" dirty="0" err="1"/>
              <a:t>iken</a:t>
            </a:r>
            <a:r>
              <a:rPr lang="en-US" sz="900" dirty="0"/>
              <a:t>, </a:t>
            </a:r>
            <a:r>
              <a:rPr lang="en-US" sz="900" dirty="0" err="1"/>
              <a:t>Temmuz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 %1,5 </a:t>
            </a:r>
            <a:r>
              <a:rPr lang="en-US" sz="900" dirty="0" err="1"/>
              <a:t>oranında</a:t>
            </a:r>
            <a:r>
              <a:rPr lang="en-US" sz="900" dirty="0"/>
              <a:t> </a:t>
            </a:r>
            <a:r>
              <a:rPr lang="en-US" sz="900" dirty="0" err="1"/>
              <a:t>azalarak</a:t>
            </a:r>
            <a:r>
              <a:rPr lang="en-US" sz="900" dirty="0"/>
              <a:t> 94,4 </a:t>
            </a:r>
            <a:r>
              <a:rPr lang="en-US" sz="900" dirty="0" err="1"/>
              <a:t>değerini</a:t>
            </a:r>
            <a:r>
              <a:rPr lang="en-US" sz="900" dirty="0"/>
              <a:t> </a:t>
            </a:r>
            <a:r>
              <a:rPr lang="en-US" sz="900" dirty="0" err="1"/>
              <a:t>aldı</a:t>
            </a:r>
            <a:r>
              <a:rPr lang="en-US" sz="900" dirty="0"/>
              <a:t>.</a:t>
            </a:r>
          </a:p>
          <a:p>
            <a:pPr algn="just"/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aya</a:t>
            </a:r>
            <a:r>
              <a:rPr lang="en-US" sz="900" dirty="0"/>
              <a:t> göre </a:t>
            </a:r>
            <a:r>
              <a:rPr lang="en-US" sz="900" dirty="0" err="1"/>
              <a:t>Temmuz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 </a:t>
            </a:r>
            <a:r>
              <a:rPr lang="en-US" sz="900" dirty="0" err="1"/>
              <a:t>tüketici</a:t>
            </a:r>
            <a:r>
              <a:rPr lang="en-US" sz="900" dirty="0"/>
              <a:t> </a:t>
            </a:r>
            <a:r>
              <a:rPr lang="en-US" sz="900" dirty="0" err="1"/>
              <a:t>güven</a:t>
            </a:r>
            <a:r>
              <a:rPr lang="en-US" sz="900" dirty="0"/>
              <a:t> </a:t>
            </a:r>
            <a:r>
              <a:rPr lang="en-US" sz="900" dirty="0" err="1"/>
              <a:t>endeksi</a:t>
            </a:r>
            <a:r>
              <a:rPr lang="en-US" sz="900" dirty="0"/>
              <a:t> %3,1 </a:t>
            </a:r>
            <a:r>
              <a:rPr lang="en-US" sz="900" dirty="0" err="1"/>
              <a:t>oranında</a:t>
            </a:r>
            <a:r>
              <a:rPr lang="en-US" sz="900" dirty="0"/>
              <a:t> </a:t>
            </a:r>
            <a:r>
              <a:rPr lang="en-US" sz="900" dirty="0" err="1"/>
              <a:t>azalarak</a:t>
            </a:r>
            <a:r>
              <a:rPr lang="en-US" sz="900" dirty="0"/>
              <a:t> 75,9 </a:t>
            </a:r>
            <a:r>
              <a:rPr lang="en-US" sz="900" dirty="0" err="1"/>
              <a:t>değerini</a:t>
            </a:r>
            <a:r>
              <a:rPr lang="en-US" sz="900" dirty="0"/>
              <a:t>, reel </a:t>
            </a:r>
            <a:r>
              <a:rPr lang="en-US" sz="900" dirty="0" err="1"/>
              <a:t>kesim</a:t>
            </a:r>
            <a:r>
              <a:rPr lang="en-US" sz="900" dirty="0"/>
              <a:t> (</a:t>
            </a:r>
            <a:r>
              <a:rPr lang="en-US" sz="900" dirty="0" err="1"/>
              <a:t>imalat</a:t>
            </a:r>
            <a:r>
              <a:rPr lang="en-US" sz="900" dirty="0"/>
              <a:t> </a:t>
            </a:r>
            <a:r>
              <a:rPr lang="en-US" sz="900" dirty="0" err="1"/>
              <a:t>sanayi</a:t>
            </a:r>
            <a:r>
              <a:rPr lang="en-US" sz="900" dirty="0"/>
              <a:t>) </a:t>
            </a:r>
            <a:r>
              <a:rPr lang="en-US" sz="900" dirty="0" err="1"/>
              <a:t>güven</a:t>
            </a:r>
            <a:r>
              <a:rPr lang="en-US" sz="900" dirty="0"/>
              <a:t> </a:t>
            </a:r>
            <a:r>
              <a:rPr lang="en-US" sz="900" dirty="0" err="1"/>
              <a:t>endeksi</a:t>
            </a:r>
            <a:r>
              <a:rPr lang="en-US" sz="900" dirty="0"/>
              <a:t> %1,8 </a:t>
            </a:r>
            <a:r>
              <a:rPr lang="en-US" sz="900" dirty="0" err="1"/>
              <a:t>oranında</a:t>
            </a:r>
            <a:r>
              <a:rPr lang="en-US" sz="900" dirty="0"/>
              <a:t> </a:t>
            </a:r>
            <a:r>
              <a:rPr lang="en-US" sz="900" dirty="0" err="1"/>
              <a:t>azalarak</a:t>
            </a:r>
            <a:r>
              <a:rPr lang="en-US" sz="900" dirty="0"/>
              <a:t> 98,7 </a:t>
            </a:r>
            <a:r>
              <a:rPr lang="en-US" sz="900" dirty="0" err="1"/>
              <a:t>değerini</a:t>
            </a:r>
            <a:r>
              <a:rPr lang="en-US" sz="900" dirty="0"/>
              <a:t>, </a:t>
            </a:r>
            <a:r>
              <a:rPr lang="en-US" sz="900" dirty="0" err="1"/>
              <a:t>hizmet</a:t>
            </a:r>
            <a:r>
              <a:rPr lang="en-US" sz="900" dirty="0"/>
              <a:t> </a:t>
            </a:r>
            <a:r>
              <a:rPr lang="en-US" sz="900" dirty="0" err="1"/>
              <a:t>sektörü</a:t>
            </a:r>
            <a:r>
              <a:rPr lang="en-US" sz="900" dirty="0"/>
              <a:t> </a:t>
            </a:r>
            <a:r>
              <a:rPr lang="en-US" sz="900" dirty="0" err="1"/>
              <a:t>güven</a:t>
            </a:r>
            <a:r>
              <a:rPr lang="en-US" sz="900" dirty="0"/>
              <a:t> </a:t>
            </a:r>
            <a:r>
              <a:rPr lang="en-US" sz="900" dirty="0" err="1"/>
              <a:t>endeksi</a:t>
            </a:r>
            <a:r>
              <a:rPr lang="en-US" sz="900" dirty="0"/>
              <a:t> %1,1 </a:t>
            </a:r>
            <a:r>
              <a:rPr lang="en-US" sz="900" dirty="0" err="1"/>
              <a:t>oranında</a:t>
            </a:r>
            <a:r>
              <a:rPr lang="en-US" sz="900" dirty="0"/>
              <a:t> </a:t>
            </a:r>
            <a:r>
              <a:rPr lang="en-US" sz="900" dirty="0" err="1"/>
              <a:t>azalarak</a:t>
            </a:r>
            <a:r>
              <a:rPr lang="en-US" sz="900" dirty="0"/>
              <a:t> 114,1 </a:t>
            </a:r>
            <a:r>
              <a:rPr lang="en-US" sz="900" dirty="0" err="1"/>
              <a:t>değerini</a:t>
            </a:r>
            <a:r>
              <a:rPr lang="en-US" sz="900" dirty="0"/>
              <a:t>, </a:t>
            </a:r>
            <a:r>
              <a:rPr lang="en-US" sz="900" dirty="0" err="1"/>
              <a:t>perakende</a:t>
            </a:r>
            <a:r>
              <a:rPr lang="en-US" sz="900" dirty="0"/>
              <a:t> </a:t>
            </a:r>
            <a:r>
              <a:rPr lang="en-US" sz="900" dirty="0" err="1"/>
              <a:t>ticaret</a:t>
            </a:r>
            <a:r>
              <a:rPr lang="en-US" sz="900" dirty="0"/>
              <a:t> </a:t>
            </a:r>
            <a:r>
              <a:rPr lang="en-US" sz="900" dirty="0" err="1"/>
              <a:t>sektörü</a:t>
            </a:r>
            <a:r>
              <a:rPr lang="en-US" sz="900" dirty="0"/>
              <a:t> </a:t>
            </a:r>
            <a:r>
              <a:rPr lang="en-US" sz="900" dirty="0" err="1"/>
              <a:t>güven</a:t>
            </a:r>
            <a:r>
              <a:rPr lang="en-US" sz="900" dirty="0"/>
              <a:t> </a:t>
            </a:r>
            <a:r>
              <a:rPr lang="en-US" sz="900" dirty="0" err="1"/>
              <a:t>endeksi</a:t>
            </a:r>
            <a:r>
              <a:rPr lang="en-US" sz="900" dirty="0"/>
              <a:t> %1,5 </a:t>
            </a:r>
            <a:r>
              <a:rPr lang="en-US" sz="900" dirty="0" err="1"/>
              <a:t>oranında</a:t>
            </a:r>
            <a:r>
              <a:rPr lang="en-US" sz="900" dirty="0"/>
              <a:t> </a:t>
            </a:r>
            <a:r>
              <a:rPr lang="en-US" sz="900" dirty="0" err="1"/>
              <a:t>azalarak</a:t>
            </a:r>
            <a:r>
              <a:rPr lang="en-US" sz="900" dirty="0"/>
              <a:t> 107,1 </a:t>
            </a:r>
            <a:r>
              <a:rPr lang="en-US" sz="900" dirty="0" err="1"/>
              <a:t>değerini</a:t>
            </a:r>
            <a:r>
              <a:rPr lang="en-US" sz="900" dirty="0"/>
              <a:t>, </a:t>
            </a:r>
            <a:r>
              <a:rPr lang="en-US" sz="900" dirty="0" err="1"/>
              <a:t>inşaat</a:t>
            </a:r>
            <a:r>
              <a:rPr lang="en-US" sz="900" dirty="0"/>
              <a:t> </a:t>
            </a:r>
            <a:r>
              <a:rPr lang="en-US" sz="900" dirty="0" err="1"/>
              <a:t>sektörü</a:t>
            </a:r>
            <a:r>
              <a:rPr lang="en-US" sz="900" dirty="0"/>
              <a:t> </a:t>
            </a:r>
            <a:r>
              <a:rPr lang="en-US" sz="900" dirty="0" err="1"/>
              <a:t>güven</a:t>
            </a:r>
            <a:r>
              <a:rPr lang="en-US" sz="900" dirty="0"/>
              <a:t> </a:t>
            </a:r>
            <a:r>
              <a:rPr lang="en-US" sz="900" dirty="0" err="1"/>
              <a:t>endeksi</a:t>
            </a:r>
            <a:r>
              <a:rPr lang="en-US" sz="900" dirty="0"/>
              <a:t> %0,9 </a:t>
            </a:r>
            <a:r>
              <a:rPr lang="en-US" sz="900" dirty="0" err="1"/>
              <a:t>oranında</a:t>
            </a:r>
            <a:r>
              <a:rPr lang="en-US" sz="900" dirty="0"/>
              <a:t> </a:t>
            </a:r>
            <a:r>
              <a:rPr lang="en-US" sz="900" dirty="0" err="1"/>
              <a:t>azalarak</a:t>
            </a:r>
            <a:r>
              <a:rPr lang="en-US" sz="900" dirty="0"/>
              <a:t> 87,1 </a:t>
            </a:r>
            <a:r>
              <a:rPr lang="en-US" sz="900" dirty="0" err="1"/>
              <a:t>değerini</a:t>
            </a:r>
            <a:r>
              <a:rPr lang="en-US" sz="900" dirty="0"/>
              <a:t> </a:t>
            </a:r>
            <a:r>
              <a:rPr lang="en-US" sz="900" dirty="0" err="1"/>
              <a:t>aldı</a:t>
            </a:r>
            <a:r>
              <a:rPr lang="en-US" sz="900" dirty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085" y="2983264"/>
            <a:ext cx="4707194" cy="280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99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280" y="679320"/>
            <a:ext cx="2118832" cy="4052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26" y="6665073"/>
            <a:ext cx="3118854" cy="2865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9660" y="5402445"/>
            <a:ext cx="5151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900" b="1" i="1" dirty="0" smtClean="0">
                <a:solidFill>
                  <a:prstClr val="black"/>
                </a:solidFill>
              </a:rPr>
              <a:t>YASAL UYARI: </a:t>
            </a:r>
            <a:r>
              <a:rPr lang="tr-TR" sz="900" i="1" dirty="0" smtClean="0">
                <a:solidFill>
                  <a:prstClr val="black"/>
                </a:solidFill>
              </a:rPr>
              <a:t>Burada </a:t>
            </a:r>
            <a:r>
              <a:rPr lang="tr-TR" sz="900" i="1" dirty="0">
                <a:solidFill>
                  <a:prstClr val="black"/>
                </a:solidFill>
              </a:rPr>
              <a:t>yer alan </a:t>
            </a:r>
            <a:r>
              <a:rPr lang="tr-TR" sz="900" i="1" dirty="0" smtClean="0">
                <a:solidFill>
                  <a:prstClr val="black"/>
                </a:solidFill>
              </a:rPr>
              <a:t>bilgiler</a:t>
            </a:r>
            <a:r>
              <a:rPr lang="en-US" sz="900" i="1" dirty="0" smtClean="0">
                <a:solidFill>
                  <a:prstClr val="black"/>
                </a:solidFill>
              </a:rPr>
              <a:t>,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Bankamız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uzmanları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tarafından</a:t>
            </a:r>
            <a:r>
              <a:rPr lang="en-US" sz="900" i="1" dirty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güvenilir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olduğuna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inanılan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kamuya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açık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kaynaklar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kullanılarak</a:t>
            </a:r>
            <a:r>
              <a:rPr lang="en-US" sz="900" i="1" dirty="0" smtClean="0">
                <a:solidFill>
                  <a:prstClr val="black"/>
                </a:solidFill>
              </a:rPr>
              <a:t>, </a:t>
            </a:r>
            <a:r>
              <a:rPr lang="tr-TR" sz="900" i="1" dirty="0" smtClean="0">
                <a:solidFill>
                  <a:prstClr val="black"/>
                </a:solidFill>
              </a:rPr>
              <a:t>bilgilendirme </a:t>
            </a:r>
            <a:r>
              <a:rPr lang="tr-TR" sz="900" i="1" dirty="0">
                <a:solidFill>
                  <a:prstClr val="black"/>
                </a:solidFill>
              </a:rPr>
              <a:t>amacı ile hazırlanmıştır. </a:t>
            </a:r>
            <a:r>
              <a:rPr lang="en-US" sz="900" i="1" dirty="0" err="1" smtClean="0">
                <a:solidFill>
                  <a:prstClr val="black"/>
                </a:solidFill>
              </a:rPr>
              <a:t>Paylaşılan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veri</a:t>
            </a:r>
            <a:r>
              <a:rPr lang="en-US" sz="900" i="1" dirty="0" smtClean="0">
                <a:solidFill>
                  <a:prstClr val="black"/>
                </a:solidFill>
              </a:rPr>
              <a:t>, </a:t>
            </a:r>
            <a:r>
              <a:rPr lang="en-US" sz="900" i="1" dirty="0" err="1" smtClean="0">
                <a:solidFill>
                  <a:prstClr val="black"/>
                </a:solidFill>
              </a:rPr>
              <a:t>finansal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bilgi, </a:t>
            </a:r>
            <a:r>
              <a:rPr lang="en-US" sz="900" i="1" dirty="0" err="1" smtClean="0">
                <a:solidFill>
                  <a:prstClr val="black"/>
                </a:solidFill>
              </a:rPr>
              <a:t>görüş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ve </a:t>
            </a:r>
            <a:r>
              <a:rPr lang="tr-TR" sz="900" i="1" dirty="0" smtClean="0">
                <a:solidFill>
                  <a:prstClr val="black"/>
                </a:solidFill>
              </a:rPr>
              <a:t>tavsiyeler </a:t>
            </a:r>
            <a:r>
              <a:rPr lang="tr-TR" sz="900" i="1" dirty="0">
                <a:solidFill>
                  <a:prstClr val="black"/>
                </a:solidFill>
              </a:rPr>
              <a:t>yatırım danışmanlığı kapsamında değildir. Herhangi bir yatırım aracının alım-satım önerisi ya da getiri vaadi olarak yorumlanmamalıdır. Bu görüşler mali durumunuz ile risk ve getiri tercihlerinize uygun olmayabilir. Bu nedenle</a:t>
            </a:r>
            <a:r>
              <a:rPr lang="tr-TR" sz="900" i="1" dirty="0" smtClean="0">
                <a:solidFill>
                  <a:prstClr val="black"/>
                </a:solidFill>
              </a:rPr>
              <a:t>,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 smtClean="0">
                <a:solidFill>
                  <a:prstClr val="black"/>
                </a:solidFill>
              </a:rPr>
              <a:t>sadece </a:t>
            </a:r>
            <a:r>
              <a:rPr lang="tr-TR" sz="900" i="1" dirty="0">
                <a:solidFill>
                  <a:prstClr val="black"/>
                </a:solidFill>
              </a:rPr>
              <a:t>burada yer alan bilgilere dayanarak yatırım kararı verilmesi beklentilerinize uygun sonuçlar doğurmayabilir</a:t>
            </a:r>
            <a:r>
              <a:rPr lang="tr-TR" sz="900" i="1" dirty="0" smtClean="0">
                <a:solidFill>
                  <a:prstClr val="black"/>
                </a:solidFill>
              </a:rPr>
              <a:t>.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 smtClean="0">
                <a:solidFill>
                  <a:prstClr val="black"/>
                </a:solidFill>
              </a:rPr>
              <a:t>Burada </a:t>
            </a:r>
            <a:r>
              <a:rPr lang="tr-TR" sz="900" i="1" dirty="0">
                <a:solidFill>
                  <a:prstClr val="black"/>
                </a:solidFill>
              </a:rPr>
              <a:t>yer alan fiyatlar, veriler ve bilgilerin tam ve doğru olduğu garanti edilemez; içerik, haber verilmeksizin değiştirilebilir</a:t>
            </a:r>
            <a:r>
              <a:rPr lang="tr-TR" sz="900" i="1" dirty="0" smtClean="0">
                <a:solidFill>
                  <a:prstClr val="black"/>
                </a:solidFill>
              </a:rPr>
              <a:t>. Bu </a:t>
            </a:r>
            <a:r>
              <a:rPr lang="tr-TR" sz="900" i="1" dirty="0">
                <a:solidFill>
                  <a:prstClr val="black"/>
                </a:solidFill>
              </a:rPr>
              <a:t>kaynakların kullanılması nedeni ile ortaya çıkabilecek </a:t>
            </a:r>
            <a:r>
              <a:rPr lang="tr-TR" sz="900" i="1" dirty="0" smtClean="0">
                <a:solidFill>
                  <a:prstClr val="black"/>
                </a:solidFill>
              </a:rPr>
              <a:t>hatalardan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ya</a:t>
            </a:r>
            <a:r>
              <a:rPr lang="en-US" sz="900" i="1" dirty="0" smtClean="0">
                <a:solidFill>
                  <a:prstClr val="black"/>
                </a:solidFill>
              </a:rPr>
              <a:t> da </a:t>
            </a:r>
            <a:r>
              <a:rPr lang="en-US" sz="900" i="1" dirty="0" err="1" smtClean="0">
                <a:solidFill>
                  <a:prstClr val="black"/>
                </a:solidFill>
              </a:rPr>
              <a:t>zararlardan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Near East Bank Ltd. sorumlu </a:t>
            </a:r>
            <a:r>
              <a:rPr lang="tr-TR" sz="900" i="1" dirty="0" smtClean="0">
                <a:solidFill>
                  <a:prstClr val="black"/>
                </a:solidFill>
              </a:rPr>
              <a:t>de</a:t>
            </a:r>
            <a:r>
              <a:rPr lang="en-US" sz="900" i="1" dirty="0" smtClean="0">
                <a:solidFill>
                  <a:prstClr val="black"/>
                </a:solidFill>
              </a:rPr>
              <a:t>ğ</a:t>
            </a:r>
            <a:r>
              <a:rPr lang="tr-TR" sz="900" i="1" dirty="0" smtClean="0">
                <a:solidFill>
                  <a:prstClr val="black"/>
                </a:solidFill>
              </a:rPr>
              <a:t>ildir</a:t>
            </a:r>
            <a:r>
              <a:rPr lang="tr-TR" sz="900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6" y="0"/>
            <a:ext cx="5328366" cy="1022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9" y="6602774"/>
            <a:ext cx="5327493" cy="9584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51992" y="5106270"/>
            <a:ext cx="32049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Kaynaklar</a:t>
            </a:r>
            <a:r>
              <a:rPr lang="en-US" sz="800" dirty="0" smtClean="0"/>
              <a:t>: TÜİK, Bloomberg, TCMB, İSO, T.C. </a:t>
            </a:r>
            <a:r>
              <a:rPr lang="en-US" sz="800" dirty="0" err="1" smtClean="0"/>
              <a:t>Ticaret</a:t>
            </a:r>
            <a:r>
              <a:rPr lang="en-US" sz="800" dirty="0" smtClean="0"/>
              <a:t> </a:t>
            </a:r>
            <a:r>
              <a:rPr lang="en-US" sz="800" dirty="0" err="1" smtClean="0"/>
              <a:t>Bakanlığı</a:t>
            </a:r>
            <a:r>
              <a:rPr lang="en-US" sz="800" dirty="0" smtClean="0"/>
              <a:t>, KKTC DPÖ.</a:t>
            </a:r>
            <a:endParaRPr lang="en-US" sz="800" dirty="0"/>
          </a:p>
        </p:txBody>
      </p:sp>
      <p:sp>
        <p:nvSpPr>
          <p:cNvPr id="12" name="Text Placeholder 18"/>
          <p:cNvSpPr txBox="1">
            <a:spLocks/>
          </p:cNvSpPr>
          <p:nvPr/>
        </p:nvSpPr>
        <p:spPr>
          <a:xfrm>
            <a:off x="159396" y="1192483"/>
            <a:ext cx="2497690" cy="3763492"/>
          </a:xfrm>
          <a:prstGeom prst="rect">
            <a:avLst/>
          </a:prstGeom>
        </p:spPr>
        <p:txBody>
          <a:bodyPr>
            <a:noAutofit/>
          </a:bodyPr>
          <a:lstStyle>
            <a:lvl1pPr marL="99921" indent="-99921" algn="l" defTabSz="399684" rtl="0" eaLnBrk="1" latinLnBrk="0" hangingPunct="1">
              <a:lnSpc>
                <a:spcPct val="90000"/>
              </a:lnSpc>
              <a:spcBef>
                <a:spcPts val="437"/>
              </a:spcBef>
              <a:buFont typeface="Arial" panose="020B0604020202020204" pitchFamily="34" charset="0"/>
              <a:buChar char="•"/>
              <a:defRPr sz="12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9763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9605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9447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9290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9132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8974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8816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8658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900" dirty="0"/>
          </a:p>
        </p:txBody>
      </p:sp>
      <p:sp>
        <p:nvSpPr>
          <p:cNvPr id="7" name="Rectangle 6"/>
          <p:cNvSpPr/>
          <p:nvPr/>
        </p:nvSpPr>
        <p:spPr>
          <a:xfrm>
            <a:off x="129902" y="1166902"/>
            <a:ext cx="2367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/>
          </a:p>
          <a:p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92426" y="1135338"/>
            <a:ext cx="2483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2426" y="1112882"/>
            <a:ext cx="2486117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00" b="1" dirty="0" smtClean="0"/>
              <a:t>Euro </a:t>
            </a:r>
            <a:r>
              <a:rPr lang="en-US" sz="900" b="1" dirty="0" err="1" smtClean="0"/>
              <a:t>Bolgesi</a:t>
            </a:r>
            <a:r>
              <a:rPr lang="en-US" sz="900" b="1" dirty="0"/>
              <a:t> </a:t>
            </a:r>
            <a:r>
              <a:rPr lang="en-US" sz="900" b="1" dirty="0" err="1" smtClean="0"/>
              <a:t>Tüfe</a:t>
            </a:r>
            <a:r>
              <a:rPr lang="en-US" sz="900" b="1" dirty="0" smtClean="0"/>
              <a:t> </a:t>
            </a:r>
            <a:endParaRPr lang="en-US" sz="900" b="1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b="1" dirty="0"/>
          </a:p>
          <a:p>
            <a:pPr algn="just" fontAlgn="base"/>
            <a:r>
              <a:rPr lang="en-US" sz="800" dirty="0" err="1"/>
              <a:t>Almanya</a:t>
            </a:r>
            <a:r>
              <a:rPr lang="en-US" sz="800" dirty="0"/>
              <a:t> Federal İş </a:t>
            </a:r>
            <a:r>
              <a:rPr lang="en-US" sz="800" dirty="0" err="1" smtClean="0"/>
              <a:t>Ajansı</a:t>
            </a:r>
            <a:r>
              <a:rPr lang="en-US" sz="800" dirty="0" smtClean="0"/>
              <a:t>, </a:t>
            </a:r>
            <a:r>
              <a:rPr lang="en-US" sz="800" dirty="0" err="1"/>
              <a:t>işsizlik</a:t>
            </a:r>
            <a:r>
              <a:rPr lang="en-US" sz="800" dirty="0"/>
              <a:t> </a:t>
            </a:r>
            <a:r>
              <a:rPr lang="en-US" sz="800" dirty="0" err="1"/>
              <a:t>rakamlarına</a:t>
            </a:r>
            <a:r>
              <a:rPr lang="en-US" sz="800" dirty="0"/>
              <a:t> </a:t>
            </a:r>
            <a:r>
              <a:rPr lang="en-US" sz="800" dirty="0" err="1"/>
              <a:t>ilişkin</a:t>
            </a:r>
            <a:r>
              <a:rPr lang="en-US" sz="800" dirty="0"/>
              <a:t> </a:t>
            </a:r>
            <a:r>
              <a:rPr lang="en-US" sz="800" dirty="0" err="1"/>
              <a:t>Haziran</a:t>
            </a:r>
            <a:r>
              <a:rPr lang="en-US" sz="800" dirty="0"/>
              <a:t> </a:t>
            </a:r>
            <a:r>
              <a:rPr lang="en-US" sz="800" dirty="0" err="1"/>
              <a:t>ayı</a:t>
            </a:r>
            <a:r>
              <a:rPr lang="en-US" sz="800" dirty="0"/>
              <a:t> </a:t>
            </a:r>
            <a:r>
              <a:rPr lang="en-US" sz="800" dirty="0" err="1"/>
              <a:t>verilerine</a:t>
            </a:r>
            <a:r>
              <a:rPr lang="en-US" sz="800" dirty="0"/>
              <a:t> göre, </a:t>
            </a:r>
            <a:r>
              <a:rPr lang="en-US" sz="800" dirty="0" err="1"/>
              <a:t>ülkede</a:t>
            </a:r>
            <a:r>
              <a:rPr lang="en-US" sz="800" dirty="0"/>
              <a:t> </a:t>
            </a:r>
            <a:r>
              <a:rPr lang="en-US" sz="800" dirty="0" err="1"/>
              <a:t>mevsimsellikten</a:t>
            </a:r>
            <a:r>
              <a:rPr lang="en-US" sz="800" dirty="0"/>
              <a:t> </a:t>
            </a:r>
            <a:r>
              <a:rPr lang="en-US" sz="800" dirty="0" err="1"/>
              <a:t>arındırılmış</a:t>
            </a:r>
            <a:r>
              <a:rPr lang="en-US" sz="800" dirty="0"/>
              <a:t> </a:t>
            </a:r>
            <a:r>
              <a:rPr lang="en-US" sz="800" dirty="0" err="1"/>
              <a:t>işsiz</a:t>
            </a:r>
            <a:r>
              <a:rPr lang="en-US" sz="800" dirty="0"/>
              <a:t> </a:t>
            </a:r>
            <a:r>
              <a:rPr lang="en-US" sz="800" dirty="0" err="1"/>
              <a:t>sayısı</a:t>
            </a:r>
            <a:r>
              <a:rPr lang="en-US" sz="800" dirty="0"/>
              <a:t>, </a:t>
            </a:r>
            <a:r>
              <a:rPr lang="en-US" sz="800" dirty="0" err="1"/>
              <a:t>haziranda</a:t>
            </a:r>
            <a:r>
              <a:rPr lang="en-US" sz="800" dirty="0"/>
              <a:t> </a:t>
            </a:r>
            <a:r>
              <a:rPr lang="en-US" sz="800" dirty="0" err="1"/>
              <a:t>bir</a:t>
            </a:r>
            <a:r>
              <a:rPr lang="en-US" sz="800" dirty="0"/>
              <a:t> </a:t>
            </a:r>
            <a:r>
              <a:rPr lang="en-US" sz="800" dirty="0" err="1"/>
              <a:t>önceki</a:t>
            </a:r>
            <a:r>
              <a:rPr lang="en-US" sz="800" dirty="0"/>
              <a:t> </a:t>
            </a:r>
            <a:r>
              <a:rPr lang="en-US" sz="800" dirty="0" err="1"/>
              <a:t>aya</a:t>
            </a:r>
            <a:r>
              <a:rPr lang="en-US" sz="800" dirty="0"/>
              <a:t> göre 19 bin </a:t>
            </a:r>
            <a:r>
              <a:rPr lang="en-US" sz="800" dirty="0" err="1"/>
              <a:t>artarak</a:t>
            </a:r>
            <a:r>
              <a:rPr lang="en-US" sz="800" dirty="0"/>
              <a:t> 2 milyon 781 bine </a:t>
            </a:r>
            <a:r>
              <a:rPr lang="en-US" sz="800" dirty="0" err="1"/>
              <a:t>yükseldi</a:t>
            </a:r>
            <a:r>
              <a:rPr lang="en-US" sz="800" dirty="0"/>
              <a:t>.</a:t>
            </a:r>
          </a:p>
          <a:p>
            <a:pPr algn="just" fontAlgn="base"/>
            <a:r>
              <a:rPr lang="en-US" sz="800" dirty="0" err="1"/>
              <a:t>Ülkede</a:t>
            </a:r>
            <a:r>
              <a:rPr lang="en-US" sz="800" dirty="0"/>
              <a:t> </a:t>
            </a:r>
            <a:r>
              <a:rPr lang="en-US" sz="800" dirty="0" err="1"/>
              <a:t>Mayıs'ta</a:t>
            </a:r>
            <a:r>
              <a:rPr lang="en-US" sz="800" dirty="0"/>
              <a:t> </a:t>
            </a:r>
            <a:r>
              <a:rPr lang="en-US" sz="800" dirty="0" err="1"/>
              <a:t>yüzde</a:t>
            </a:r>
            <a:r>
              <a:rPr lang="en-US" sz="800" dirty="0"/>
              <a:t> 5,9 </a:t>
            </a:r>
            <a:r>
              <a:rPr lang="en-US" sz="800" dirty="0" err="1"/>
              <a:t>olan</a:t>
            </a:r>
            <a:r>
              <a:rPr lang="en-US" sz="800" dirty="0"/>
              <a:t> </a:t>
            </a:r>
            <a:r>
              <a:rPr lang="en-US" sz="800" dirty="0" err="1"/>
              <a:t>mevsimsellikten</a:t>
            </a:r>
            <a:r>
              <a:rPr lang="en-US" sz="800" dirty="0"/>
              <a:t> </a:t>
            </a:r>
            <a:r>
              <a:rPr lang="en-US" sz="800" dirty="0" err="1"/>
              <a:t>arındırılmış</a:t>
            </a:r>
            <a:r>
              <a:rPr lang="en-US" sz="800" dirty="0"/>
              <a:t> </a:t>
            </a:r>
            <a:r>
              <a:rPr lang="en-US" sz="800" dirty="0" err="1"/>
              <a:t>işsizlik</a:t>
            </a:r>
            <a:r>
              <a:rPr lang="en-US" sz="800" dirty="0"/>
              <a:t> </a:t>
            </a:r>
            <a:r>
              <a:rPr lang="en-US" sz="800" dirty="0" err="1"/>
              <a:t>oranı</a:t>
            </a:r>
            <a:r>
              <a:rPr lang="en-US" sz="800" dirty="0"/>
              <a:t> </a:t>
            </a:r>
            <a:r>
              <a:rPr lang="en-US" sz="800" dirty="0" err="1"/>
              <a:t>ise</a:t>
            </a:r>
            <a:r>
              <a:rPr lang="en-US" sz="800" dirty="0"/>
              <a:t> </a:t>
            </a:r>
            <a:r>
              <a:rPr lang="en-US" sz="800" dirty="0" err="1"/>
              <a:t>haziranda</a:t>
            </a:r>
            <a:r>
              <a:rPr lang="en-US" sz="800" dirty="0"/>
              <a:t> </a:t>
            </a:r>
            <a:r>
              <a:rPr lang="en-US" sz="800" dirty="0" err="1"/>
              <a:t>yüzde</a:t>
            </a:r>
            <a:r>
              <a:rPr lang="en-US" sz="800" dirty="0"/>
              <a:t> 6’ya </a:t>
            </a:r>
            <a:r>
              <a:rPr lang="en-US" sz="800" dirty="0" err="1"/>
              <a:t>yükselerek</a:t>
            </a:r>
            <a:r>
              <a:rPr lang="en-US" sz="800" dirty="0"/>
              <a:t>, </a:t>
            </a:r>
            <a:r>
              <a:rPr lang="en-US" sz="800" dirty="0" err="1"/>
              <a:t>Mayıs</a:t>
            </a:r>
            <a:r>
              <a:rPr lang="en-US" sz="800" dirty="0"/>
              <a:t> 2021'den </a:t>
            </a:r>
            <a:r>
              <a:rPr lang="en-US" sz="800" dirty="0" err="1"/>
              <a:t>beri</a:t>
            </a:r>
            <a:r>
              <a:rPr lang="en-US" sz="800" dirty="0"/>
              <a:t> </a:t>
            </a:r>
            <a:r>
              <a:rPr lang="en-US" sz="800" dirty="0" err="1"/>
              <a:t>en</a:t>
            </a:r>
            <a:r>
              <a:rPr lang="en-US" sz="800" dirty="0"/>
              <a:t> </a:t>
            </a:r>
            <a:r>
              <a:rPr lang="en-US" sz="800" dirty="0" err="1"/>
              <a:t>yüksek</a:t>
            </a:r>
            <a:r>
              <a:rPr lang="en-US" sz="800" dirty="0"/>
              <a:t> </a:t>
            </a:r>
            <a:r>
              <a:rPr lang="en-US" sz="800" dirty="0" err="1"/>
              <a:t>seviyeye</a:t>
            </a:r>
            <a:r>
              <a:rPr lang="en-US" sz="800" dirty="0"/>
              <a:t> </a:t>
            </a:r>
            <a:r>
              <a:rPr lang="en-US" sz="800" dirty="0" err="1"/>
              <a:t>ulaştı</a:t>
            </a:r>
            <a:r>
              <a:rPr lang="en-US" sz="800" dirty="0"/>
              <a:t>.</a:t>
            </a:r>
          </a:p>
          <a:p>
            <a:pPr algn="just" fontAlgn="base"/>
            <a:r>
              <a:rPr lang="en-US" sz="800" dirty="0"/>
              <a:t>Piyasalarda </a:t>
            </a:r>
            <a:r>
              <a:rPr lang="en-US" sz="800" dirty="0" err="1"/>
              <a:t>işsiz</a:t>
            </a:r>
            <a:r>
              <a:rPr lang="en-US" sz="800" dirty="0"/>
              <a:t> </a:t>
            </a:r>
            <a:r>
              <a:rPr lang="en-US" sz="800" dirty="0" err="1"/>
              <a:t>sayısının</a:t>
            </a:r>
            <a:r>
              <a:rPr lang="en-US" sz="800" dirty="0"/>
              <a:t> 15 bin </a:t>
            </a:r>
            <a:r>
              <a:rPr lang="en-US" sz="800" dirty="0" err="1"/>
              <a:t>artması</a:t>
            </a:r>
            <a:r>
              <a:rPr lang="en-US" sz="800" dirty="0"/>
              <a:t> </a:t>
            </a:r>
            <a:r>
              <a:rPr lang="en-US" sz="800" dirty="0" err="1"/>
              <a:t>bekleniyordu</a:t>
            </a:r>
            <a:r>
              <a:rPr lang="en-US" sz="800" dirty="0" smtClean="0"/>
              <a:t>.</a:t>
            </a:r>
          </a:p>
          <a:p>
            <a:pPr algn="just" fontAlgn="base"/>
            <a:endParaRPr lang="en-US" sz="800" dirty="0"/>
          </a:p>
          <a:p>
            <a:pPr algn="just" fontAlgn="base"/>
            <a:endParaRPr lang="en-US" sz="800" b="1" dirty="0" smtClean="0"/>
          </a:p>
          <a:p>
            <a:pPr algn="just" fontAlgn="base"/>
            <a:endParaRPr lang="en-US" sz="800" b="1" dirty="0"/>
          </a:p>
          <a:p>
            <a:pPr algn="just" fontAlgn="base"/>
            <a:endParaRPr lang="en-US" sz="800" b="1" dirty="0" smtClean="0"/>
          </a:p>
          <a:p>
            <a:pPr algn="just" fontAlgn="base"/>
            <a:r>
              <a:rPr lang="en-US" sz="800" b="1" dirty="0" smtClean="0"/>
              <a:t>FED  </a:t>
            </a:r>
            <a:r>
              <a:rPr lang="en-US" sz="800" b="1" dirty="0" err="1"/>
              <a:t>Faiz</a:t>
            </a:r>
            <a:r>
              <a:rPr lang="en-US" sz="800" b="1" dirty="0"/>
              <a:t> </a:t>
            </a:r>
            <a:r>
              <a:rPr lang="en-US" sz="800" b="1" dirty="0" err="1"/>
              <a:t>Kararı</a:t>
            </a:r>
            <a:endParaRPr lang="en-US" sz="800" b="1" dirty="0"/>
          </a:p>
          <a:p>
            <a:pPr indent="-171450" algn="just" fontAlgn="base">
              <a:buFont typeface="Arial" panose="020B0604020202020204" pitchFamily="34" charset="0"/>
              <a:buChar char="•"/>
            </a:pPr>
            <a:endParaRPr lang="en-US" sz="800" dirty="0"/>
          </a:p>
          <a:p>
            <a:pPr algn="just" fontAlgn="base"/>
            <a:r>
              <a:rPr lang="en-US" sz="800" dirty="0" err="1"/>
              <a:t>Fed'den</a:t>
            </a:r>
            <a:r>
              <a:rPr lang="en-US" sz="800" dirty="0"/>
              <a:t> </a:t>
            </a:r>
            <a:r>
              <a:rPr lang="en-US" sz="800" dirty="0" err="1"/>
              <a:t>yapılan</a:t>
            </a:r>
            <a:r>
              <a:rPr lang="en-US" sz="800" dirty="0"/>
              <a:t> </a:t>
            </a:r>
            <a:r>
              <a:rPr lang="en-US" sz="800" dirty="0" err="1"/>
              <a:t>açıklamada</a:t>
            </a:r>
            <a:r>
              <a:rPr lang="en-US" sz="800" dirty="0"/>
              <a:t>,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oranının</a:t>
            </a:r>
            <a:r>
              <a:rPr lang="en-US" sz="800" dirty="0"/>
              <a:t> </a:t>
            </a:r>
            <a:r>
              <a:rPr lang="en-US" sz="800" dirty="0" err="1"/>
              <a:t>sabit</a:t>
            </a:r>
            <a:r>
              <a:rPr lang="en-US" sz="800" dirty="0"/>
              <a:t> </a:t>
            </a:r>
            <a:r>
              <a:rPr lang="en-US" sz="800" dirty="0" err="1"/>
              <a:t>tutulması</a:t>
            </a:r>
            <a:r>
              <a:rPr lang="en-US" sz="800" dirty="0"/>
              <a:t> </a:t>
            </a:r>
            <a:r>
              <a:rPr lang="en-US" sz="800" dirty="0" err="1"/>
              <a:t>kararının</a:t>
            </a:r>
            <a:r>
              <a:rPr lang="en-US" sz="800" dirty="0"/>
              <a:t> oy </a:t>
            </a:r>
            <a:r>
              <a:rPr lang="en-US" sz="800" dirty="0" err="1"/>
              <a:t>birliğiyle</a:t>
            </a:r>
            <a:r>
              <a:rPr lang="en-US" sz="800" dirty="0"/>
              <a:t> </a:t>
            </a:r>
            <a:r>
              <a:rPr lang="en-US" sz="800" dirty="0" err="1"/>
              <a:t>alındığı</a:t>
            </a:r>
            <a:r>
              <a:rPr lang="en-US" sz="800" dirty="0"/>
              <a:t> </a:t>
            </a:r>
            <a:r>
              <a:rPr lang="en-US" sz="800" dirty="0" err="1"/>
              <a:t>belirtildi</a:t>
            </a:r>
            <a:r>
              <a:rPr lang="en-US" sz="800" dirty="0"/>
              <a:t>.</a:t>
            </a:r>
          </a:p>
          <a:p>
            <a:pPr algn="just" fontAlgn="base"/>
            <a:r>
              <a:rPr lang="en-US" sz="800" dirty="0" err="1"/>
              <a:t>Açıklamada</a:t>
            </a:r>
            <a:r>
              <a:rPr lang="en-US" sz="800" dirty="0"/>
              <a:t>, son </a:t>
            </a:r>
            <a:r>
              <a:rPr lang="en-US" sz="800" dirty="0" err="1"/>
              <a:t>göstergelerin</a:t>
            </a:r>
            <a:r>
              <a:rPr lang="en-US" sz="800" dirty="0"/>
              <a:t> </a:t>
            </a:r>
            <a:r>
              <a:rPr lang="en-US" sz="800" dirty="0" err="1"/>
              <a:t>ekonomik</a:t>
            </a:r>
            <a:r>
              <a:rPr lang="en-US" sz="800" dirty="0"/>
              <a:t> </a:t>
            </a:r>
            <a:r>
              <a:rPr lang="en-US" sz="800" dirty="0" err="1"/>
              <a:t>aktivitenin</a:t>
            </a:r>
            <a:r>
              <a:rPr lang="en-US" sz="800" dirty="0"/>
              <a:t> </a:t>
            </a:r>
            <a:r>
              <a:rPr lang="en-US" sz="800" dirty="0" err="1"/>
              <a:t>sağlam</a:t>
            </a:r>
            <a:r>
              <a:rPr lang="en-US" sz="800" dirty="0"/>
              <a:t> bir </a:t>
            </a:r>
            <a:r>
              <a:rPr lang="en-US" sz="800" dirty="0" err="1"/>
              <a:t>hızla</a:t>
            </a:r>
            <a:r>
              <a:rPr lang="en-US" sz="800" dirty="0"/>
              <a:t> </a:t>
            </a:r>
            <a:r>
              <a:rPr lang="en-US" sz="800" dirty="0" err="1"/>
              <a:t>genişlemeye</a:t>
            </a:r>
            <a:r>
              <a:rPr lang="en-US" sz="800" dirty="0"/>
              <a:t> devam </a:t>
            </a:r>
            <a:r>
              <a:rPr lang="en-US" sz="800" dirty="0" err="1"/>
              <a:t>ettiğini</a:t>
            </a:r>
            <a:r>
              <a:rPr lang="en-US" sz="800" dirty="0"/>
              <a:t> </a:t>
            </a:r>
            <a:r>
              <a:rPr lang="en-US" sz="800" dirty="0" err="1"/>
              <a:t>gösterdiği</a:t>
            </a:r>
            <a:r>
              <a:rPr lang="en-US" sz="800" dirty="0"/>
              <a:t> </a:t>
            </a:r>
            <a:r>
              <a:rPr lang="en-US" sz="800" dirty="0" err="1"/>
              <a:t>bildirildi</a:t>
            </a:r>
            <a:r>
              <a:rPr lang="en-US" sz="800" dirty="0"/>
              <a:t>.</a:t>
            </a:r>
          </a:p>
          <a:p>
            <a:pPr algn="just" fontAlgn="base"/>
            <a:r>
              <a:rPr lang="en-US" sz="800" dirty="0" err="1"/>
              <a:t>İstihdam</a:t>
            </a:r>
            <a:r>
              <a:rPr lang="en-US" sz="800" dirty="0"/>
              <a:t> </a:t>
            </a:r>
            <a:r>
              <a:rPr lang="en-US" sz="800" dirty="0" err="1"/>
              <a:t>artışının</a:t>
            </a:r>
            <a:r>
              <a:rPr lang="en-US" sz="800" dirty="0"/>
              <a:t> </a:t>
            </a:r>
            <a:r>
              <a:rPr lang="en-US" sz="800" dirty="0" err="1"/>
              <a:t>yavaşladığına</a:t>
            </a:r>
            <a:r>
              <a:rPr lang="en-US" sz="800" dirty="0"/>
              <a:t> </a:t>
            </a:r>
            <a:r>
              <a:rPr lang="en-US" sz="800" dirty="0" err="1"/>
              <a:t>işaret</a:t>
            </a:r>
            <a:r>
              <a:rPr lang="en-US" sz="800" dirty="0"/>
              <a:t> </a:t>
            </a:r>
            <a:r>
              <a:rPr lang="en-US" sz="800" dirty="0" err="1"/>
              <a:t>edilen</a:t>
            </a:r>
            <a:r>
              <a:rPr lang="en-US" sz="800" dirty="0"/>
              <a:t> </a:t>
            </a:r>
            <a:r>
              <a:rPr lang="en-US" sz="800" dirty="0" err="1"/>
              <a:t>açıklamada</a:t>
            </a:r>
            <a:r>
              <a:rPr lang="en-US" sz="800" dirty="0"/>
              <a:t>, </a:t>
            </a:r>
            <a:r>
              <a:rPr lang="en-US" sz="800" dirty="0" err="1"/>
              <a:t>işsizlik</a:t>
            </a:r>
            <a:r>
              <a:rPr lang="en-US" sz="800" dirty="0"/>
              <a:t> </a:t>
            </a:r>
            <a:r>
              <a:rPr lang="en-US" sz="800" dirty="0" err="1"/>
              <a:t>oranının</a:t>
            </a:r>
            <a:r>
              <a:rPr lang="en-US" sz="800" dirty="0"/>
              <a:t> </a:t>
            </a:r>
            <a:r>
              <a:rPr lang="en-US" sz="800" dirty="0" err="1"/>
              <a:t>arttığı</a:t>
            </a:r>
            <a:r>
              <a:rPr lang="en-US" sz="800" dirty="0"/>
              <a:t> ancak hala </a:t>
            </a:r>
            <a:r>
              <a:rPr lang="en-US" sz="800" dirty="0" err="1"/>
              <a:t>düşük</a:t>
            </a:r>
            <a:r>
              <a:rPr lang="en-US" sz="800" dirty="0"/>
              <a:t> </a:t>
            </a:r>
            <a:r>
              <a:rPr lang="en-US" sz="800" dirty="0" err="1"/>
              <a:t>kalmaya</a:t>
            </a:r>
            <a:r>
              <a:rPr lang="en-US" sz="800" dirty="0"/>
              <a:t> devam </a:t>
            </a:r>
            <a:r>
              <a:rPr lang="en-US" sz="800" dirty="0" err="1"/>
              <a:t>ettiği</a:t>
            </a:r>
            <a:r>
              <a:rPr lang="en-US" sz="800" dirty="0"/>
              <a:t> </a:t>
            </a:r>
            <a:r>
              <a:rPr lang="en-US" sz="800" dirty="0" err="1"/>
              <a:t>kaydedildi</a:t>
            </a:r>
            <a:r>
              <a:rPr lang="en-US" sz="800" dirty="0"/>
              <a:t>.</a:t>
            </a:r>
          </a:p>
          <a:p>
            <a:pPr algn="just" fontAlgn="base"/>
            <a:r>
              <a:rPr lang="en-US" sz="800" dirty="0" err="1"/>
              <a:t>Açıklamada</a:t>
            </a:r>
            <a:r>
              <a:rPr lang="en-US" sz="800" dirty="0"/>
              <a:t>, </a:t>
            </a:r>
            <a:r>
              <a:rPr lang="en-US" sz="800" dirty="0" err="1"/>
              <a:t>enflasyonun</a:t>
            </a:r>
            <a:r>
              <a:rPr lang="en-US" sz="800" dirty="0"/>
              <a:t> </a:t>
            </a:r>
            <a:r>
              <a:rPr lang="en-US" sz="800" dirty="0" err="1"/>
              <a:t>gerilediği</a:t>
            </a:r>
            <a:r>
              <a:rPr lang="en-US" sz="800" dirty="0"/>
              <a:t> ancak hala bir miktar </a:t>
            </a:r>
            <a:r>
              <a:rPr lang="en-US" sz="800" dirty="0" err="1"/>
              <a:t>yüksek</a:t>
            </a:r>
            <a:r>
              <a:rPr lang="en-US" sz="800" dirty="0"/>
              <a:t> </a:t>
            </a:r>
            <a:r>
              <a:rPr lang="en-US" sz="800" dirty="0" err="1"/>
              <a:t>seyrettiği</a:t>
            </a:r>
            <a:r>
              <a:rPr lang="en-US" sz="800" dirty="0"/>
              <a:t> </a:t>
            </a:r>
            <a:r>
              <a:rPr lang="en-US" sz="800" dirty="0" err="1"/>
              <a:t>belirtilerek</a:t>
            </a:r>
            <a:r>
              <a:rPr lang="en-US" sz="800" dirty="0"/>
              <a:t>, "Son </a:t>
            </a:r>
            <a:r>
              <a:rPr lang="en-US" sz="800" dirty="0" err="1"/>
              <a:t>aylarda</a:t>
            </a:r>
            <a:r>
              <a:rPr lang="en-US" sz="800" dirty="0"/>
              <a:t> </a:t>
            </a:r>
            <a:r>
              <a:rPr lang="en-US" sz="800" dirty="0" err="1"/>
              <a:t>Komite'nin</a:t>
            </a:r>
            <a:r>
              <a:rPr lang="en-US" sz="800" dirty="0"/>
              <a:t> </a:t>
            </a:r>
            <a:r>
              <a:rPr lang="en-US" sz="800" dirty="0" err="1"/>
              <a:t>yüzde</a:t>
            </a:r>
            <a:r>
              <a:rPr lang="en-US" sz="800" dirty="0"/>
              <a:t> 2'lik </a:t>
            </a:r>
            <a:r>
              <a:rPr lang="en-US" sz="800" dirty="0" err="1"/>
              <a:t>enflasyon</a:t>
            </a:r>
            <a:r>
              <a:rPr lang="en-US" sz="800" dirty="0"/>
              <a:t> </a:t>
            </a:r>
            <a:r>
              <a:rPr lang="en-US" sz="800" dirty="0" err="1"/>
              <a:t>hedefine</a:t>
            </a:r>
            <a:r>
              <a:rPr lang="en-US" sz="800" dirty="0"/>
              <a:t> </a:t>
            </a:r>
            <a:r>
              <a:rPr lang="en-US" sz="800" dirty="0" err="1"/>
              <a:t>doğru</a:t>
            </a:r>
            <a:r>
              <a:rPr lang="en-US" sz="800" dirty="0"/>
              <a:t> biraz daha </a:t>
            </a:r>
            <a:r>
              <a:rPr lang="en-US" sz="800" dirty="0" err="1"/>
              <a:t>ilerleme</a:t>
            </a:r>
            <a:r>
              <a:rPr lang="en-US" sz="800" dirty="0"/>
              <a:t> </a:t>
            </a:r>
            <a:r>
              <a:rPr lang="en-US" sz="800" dirty="0" err="1"/>
              <a:t>kaydedildi</a:t>
            </a:r>
            <a:r>
              <a:rPr lang="en-US" sz="800" dirty="0"/>
              <a:t>." </a:t>
            </a:r>
            <a:r>
              <a:rPr lang="en-US" sz="800" dirty="0" err="1"/>
              <a:t>denildi</a:t>
            </a:r>
            <a:r>
              <a:rPr lang="en-US" sz="800" dirty="0"/>
              <a:t>.</a:t>
            </a:r>
          </a:p>
          <a:p>
            <a:pPr fontAlgn="base"/>
            <a:endParaRPr lang="en-US" sz="800" dirty="0"/>
          </a:p>
        </p:txBody>
      </p:sp>
      <p:sp>
        <p:nvSpPr>
          <p:cNvPr id="8" name="Rectangle 7"/>
          <p:cNvSpPr/>
          <p:nvPr/>
        </p:nvSpPr>
        <p:spPr>
          <a:xfrm>
            <a:off x="2575559" y="1102998"/>
            <a:ext cx="258528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800" b="1" dirty="0"/>
              <a:t>BOE </a:t>
            </a:r>
            <a:r>
              <a:rPr lang="en-US" sz="800" b="1" dirty="0" err="1"/>
              <a:t>Faiz</a:t>
            </a:r>
            <a:r>
              <a:rPr lang="en-US" sz="800" b="1" dirty="0"/>
              <a:t> </a:t>
            </a:r>
            <a:r>
              <a:rPr lang="en-US" sz="800" b="1" dirty="0" err="1"/>
              <a:t>Kararı</a:t>
            </a:r>
            <a:endParaRPr lang="en-US" sz="800" b="1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b="1" dirty="0"/>
          </a:p>
          <a:p>
            <a:pPr algn="just" fontAlgn="base"/>
            <a:r>
              <a:rPr lang="en-US" sz="800" dirty="0" err="1"/>
              <a:t>İngiltere</a:t>
            </a:r>
            <a:r>
              <a:rPr lang="en-US" sz="800" dirty="0"/>
              <a:t> Merkez Bankası (BoE) </a:t>
            </a:r>
            <a:r>
              <a:rPr lang="en-US" sz="800" dirty="0" err="1"/>
              <a:t>politika</a:t>
            </a:r>
            <a:r>
              <a:rPr lang="en-US" sz="800" dirty="0"/>
              <a:t> </a:t>
            </a:r>
            <a:r>
              <a:rPr lang="en-US" sz="800" dirty="0" err="1"/>
              <a:t>faizini</a:t>
            </a:r>
            <a:r>
              <a:rPr lang="en-US" sz="800" dirty="0"/>
              <a:t> </a:t>
            </a:r>
            <a:r>
              <a:rPr lang="en-US" sz="800" dirty="0" err="1"/>
              <a:t>yüzde</a:t>
            </a:r>
            <a:r>
              <a:rPr lang="en-US" sz="800" dirty="0"/>
              <a:t> 5,25’te </a:t>
            </a:r>
            <a:r>
              <a:rPr lang="en-US" sz="800" dirty="0" err="1"/>
              <a:t>sabit</a:t>
            </a:r>
            <a:r>
              <a:rPr lang="en-US" sz="800" dirty="0"/>
              <a:t> </a:t>
            </a:r>
            <a:r>
              <a:rPr lang="en-US" sz="800" dirty="0" err="1"/>
              <a:t>bırakarak</a:t>
            </a:r>
            <a:r>
              <a:rPr lang="en-US" sz="800" dirty="0"/>
              <a:t> </a:t>
            </a:r>
            <a:r>
              <a:rPr lang="en-US" sz="800" dirty="0" err="1"/>
              <a:t>değişikliğe</a:t>
            </a:r>
            <a:r>
              <a:rPr lang="en-US" sz="800" dirty="0"/>
              <a:t> </a:t>
            </a:r>
            <a:r>
              <a:rPr lang="en-US" sz="800" dirty="0" err="1"/>
              <a:t>gitmedi</a:t>
            </a:r>
            <a:r>
              <a:rPr lang="en-US" sz="800" dirty="0"/>
              <a:t>.</a:t>
            </a:r>
          </a:p>
          <a:p>
            <a:pPr algn="just" fontAlgn="base"/>
            <a:r>
              <a:rPr lang="en-US" sz="800" dirty="0"/>
              <a:t>Merkez </a:t>
            </a:r>
            <a:r>
              <a:rPr lang="en-US" sz="800" dirty="0" err="1"/>
              <a:t>Bankası'nın</a:t>
            </a:r>
            <a:r>
              <a:rPr lang="en-US" sz="800" dirty="0"/>
              <a:t>, </a:t>
            </a:r>
            <a:r>
              <a:rPr lang="en-US" sz="800" dirty="0" err="1"/>
              <a:t>Haziran</a:t>
            </a:r>
            <a:r>
              <a:rPr lang="en-US" sz="800" dirty="0"/>
              <a:t> </a:t>
            </a:r>
            <a:r>
              <a:rPr lang="en-US" sz="800" dirty="0" err="1"/>
              <a:t>ayındaki</a:t>
            </a:r>
            <a:r>
              <a:rPr lang="en-US" sz="800" dirty="0"/>
              <a:t> para </a:t>
            </a:r>
            <a:r>
              <a:rPr lang="en-US" sz="800" dirty="0" err="1"/>
              <a:t>politikası</a:t>
            </a:r>
            <a:r>
              <a:rPr lang="en-US" sz="800" dirty="0"/>
              <a:t> </a:t>
            </a:r>
            <a:r>
              <a:rPr lang="en-US" sz="800" dirty="0" err="1"/>
              <a:t>tartışmalarının</a:t>
            </a:r>
            <a:r>
              <a:rPr lang="en-US" sz="800" dirty="0"/>
              <a:t> </a:t>
            </a:r>
            <a:r>
              <a:rPr lang="en-US" sz="800" dirty="0" err="1"/>
              <a:t>ardından</a:t>
            </a:r>
            <a:r>
              <a:rPr lang="en-US" sz="800" dirty="0"/>
              <a:t> </a:t>
            </a:r>
            <a:r>
              <a:rPr lang="en-US" sz="800" dirty="0" err="1"/>
              <a:t>gösterge</a:t>
            </a:r>
            <a:r>
              <a:rPr lang="en-US" sz="800" dirty="0"/>
              <a:t>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oranını</a:t>
            </a:r>
            <a:r>
              <a:rPr lang="en-US" sz="800" dirty="0"/>
              <a:t> </a:t>
            </a:r>
            <a:r>
              <a:rPr lang="en-US" sz="800" dirty="0" err="1"/>
              <a:t>üst</a:t>
            </a:r>
            <a:r>
              <a:rPr lang="en-US" sz="800" dirty="0"/>
              <a:t> </a:t>
            </a:r>
            <a:r>
              <a:rPr lang="en-US" sz="800" dirty="0" err="1"/>
              <a:t>üste</a:t>
            </a:r>
            <a:r>
              <a:rPr lang="en-US" sz="800" dirty="0"/>
              <a:t> </a:t>
            </a:r>
            <a:r>
              <a:rPr lang="en-US" sz="800" dirty="0" err="1"/>
              <a:t>yedinci</a:t>
            </a:r>
            <a:r>
              <a:rPr lang="en-US" sz="800" dirty="0"/>
              <a:t> </a:t>
            </a:r>
            <a:r>
              <a:rPr lang="en-US" sz="800" dirty="0" err="1"/>
              <a:t>kez</a:t>
            </a:r>
            <a:r>
              <a:rPr lang="en-US" sz="800" dirty="0"/>
              <a:t> </a:t>
            </a:r>
            <a:r>
              <a:rPr lang="en-US" sz="800" dirty="0" err="1"/>
              <a:t>yüzde</a:t>
            </a:r>
            <a:r>
              <a:rPr lang="en-US" sz="800" dirty="0"/>
              <a:t> 5,25'te (2008'den </a:t>
            </a:r>
            <a:r>
              <a:rPr lang="en-US" sz="800" dirty="0" err="1"/>
              <a:t>bu</a:t>
            </a:r>
            <a:r>
              <a:rPr lang="en-US" sz="800" dirty="0"/>
              <a:t> </a:t>
            </a:r>
            <a:r>
              <a:rPr lang="en-US" sz="800" dirty="0" err="1"/>
              <a:t>yana</a:t>
            </a:r>
            <a:r>
              <a:rPr lang="en-US" sz="800" dirty="0"/>
              <a:t> </a:t>
            </a:r>
            <a:r>
              <a:rPr lang="en-US" sz="800" dirty="0" err="1"/>
              <a:t>en</a:t>
            </a:r>
            <a:r>
              <a:rPr lang="en-US" sz="800" dirty="0"/>
              <a:t> </a:t>
            </a:r>
            <a:r>
              <a:rPr lang="en-US" sz="800" dirty="0" err="1"/>
              <a:t>yüksek</a:t>
            </a:r>
            <a:r>
              <a:rPr lang="en-US" sz="800" dirty="0"/>
              <a:t> </a:t>
            </a:r>
            <a:r>
              <a:rPr lang="en-US" sz="800" dirty="0" err="1"/>
              <a:t>seviye</a:t>
            </a:r>
            <a:r>
              <a:rPr lang="en-US" sz="800" dirty="0"/>
              <a:t>) </a:t>
            </a:r>
            <a:r>
              <a:rPr lang="en-US" sz="800" dirty="0" err="1"/>
              <a:t>sabit</a:t>
            </a:r>
            <a:r>
              <a:rPr lang="en-US" sz="800" dirty="0"/>
              <a:t> </a:t>
            </a:r>
            <a:r>
              <a:rPr lang="en-US" sz="800" dirty="0" err="1"/>
              <a:t>tutması</a:t>
            </a:r>
            <a:r>
              <a:rPr lang="en-US" sz="800" dirty="0"/>
              <a:t> </a:t>
            </a:r>
            <a:r>
              <a:rPr lang="en-US" sz="800" dirty="0" err="1"/>
              <a:t>bekleniyordu</a:t>
            </a:r>
            <a:r>
              <a:rPr lang="en-US" sz="800" dirty="0"/>
              <a:t>.</a:t>
            </a:r>
          </a:p>
          <a:p>
            <a:pPr algn="just" fontAlgn="base"/>
            <a:r>
              <a:rPr lang="en-US" sz="800" dirty="0"/>
              <a:t>Ancak </a:t>
            </a:r>
            <a:r>
              <a:rPr lang="en-US" sz="800" dirty="0" err="1"/>
              <a:t>toplantı</a:t>
            </a:r>
            <a:r>
              <a:rPr lang="en-US" sz="800" dirty="0"/>
              <a:t> </a:t>
            </a:r>
            <a:r>
              <a:rPr lang="en-US" sz="800" dirty="0" err="1"/>
              <a:t>tutanaklarında</a:t>
            </a:r>
            <a:r>
              <a:rPr lang="en-US" sz="800" dirty="0"/>
              <a:t>, Para </a:t>
            </a:r>
            <a:r>
              <a:rPr lang="en-US" sz="800" dirty="0" err="1"/>
              <a:t>Politikası</a:t>
            </a:r>
            <a:r>
              <a:rPr lang="en-US" sz="800" dirty="0"/>
              <a:t> </a:t>
            </a:r>
            <a:r>
              <a:rPr lang="en-US" sz="800" dirty="0" err="1"/>
              <a:t>Komitesi'nin</a:t>
            </a:r>
            <a:r>
              <a:rPr lang="en-US" sz="800" dirty="0"/>
              <a:t> </a:t>
            </a:r>
            <a:r>
              <a:rPr lang="en-US" sz="800" dirty="0" err="1"/>
              <a:t>dokuz</a:t>
            </a:r>
            <a:r>
              <a:rPr lang="en-US" sz="800" dirty="0"/>
              <a:t> </a:t>
            </a:r>
            <a:r>
              <a:rPr lang="en-US" sz="800" dirty="0" err="1"/>
              <a:t>üyesinden</a:t>
            </a:r>
            <a:r>
              <a:rPr lang="en-US" sz="800" dirty="0"/>
              <a:t> </a:t>
            </a:r>
            <a:r>
              <a:rPr lang="en-US" sz="800" dirty="0" err="1"/>
              <a:t>bazıları</a:t>
            </a:r>
            <a:r>
              <a:rPr lang="en-US" sz="800" dirty="0"/>
              <a:t> için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indirimi</a:t>
            </a:r>
            <a:r>
              <a:rPr lang="en-US" sz="800" dirty="0"/>
              <a:t> </a:t>
            </a:r>
            <a:r>
              <a:rPr lang="en-US" sz="800" dirty="0" err="1"/>
              <a:t>yapmama</a:t>
            </a:r>
            <a:r>
              <a:rPr lang="en-US" sz="800" dirty="0"/>
              <a:t> </a:t>
            </a:r>
            <a:r>
              <a:rPr lang="en-US" sz="800" dirty="0" err="1"/>
              <a:t>kararının</a:t>
            </a:r>
            <a:r>
              <a:rPr lang="en-US" sz="800" dirty="0"/>
              <a:t> "iyi </a:t>
            </a:r>
            <a:r>
              <a:rPr lang="en-US" sz="800" dirty="0" err="1"/>
              <a:t>dengelenmiş</a:t>
            </a:r>
            <a:r>
              <a:rPr lang="en-US" sz="800" dirty="0"/>
              <a:t>" </a:t>
            </a:r>
            <a:r>
              <a:rPr lang="en-US" sz="800" dirty="0" err="1"/>
              <a:t>olduğu</a:t>
            </a:r>
            <a:r>
              <a:rPr lang="en-US" sz="800" dirty="0"/>
              <a:t> </a:t>
            </a:r>
            <a:r>
              <a:rPr lang="en-US" sz="800" dirty="0" err="1"/>
              <a:t>belirtildi</a:t>
            </a:r>
            <a:r>
              <a:rPr lang="en-US" sz="800" dirty="0"/>
              <a:t>. </a:t>
            </a:r>
            <a:r>
              <a:rPr lang="en-US" sz="800" dirty="0" err="1"/>
              <a:t>Komite</a:t>
            </a:r>
            <a:r>
              <a:rPr lang="en-US" sz="800" dirty="0"/>
              <a:t> </a:t>
            </a:r>
            <a:r>
              <a:rPr lang="en-US" sz="800" dirty="0" err="1"/>
              <a:t>üyeleri</a:t>
            </a:r>
            <a:r>
              <a:rPr lang="en-US" sz="800" dirty="0"/>
              <a:t> </a:t>
            </a:r>
            <a:r>
              <a:rPr lang="en-US" sz="800" dirty="0" err="1"/>
              <a:t>üst</a:t>
            </a:r>
            <a:r>
              <a:rPr lang="en-US" sz="800" dirty="0"/>
              <a:t> </a:t>
            </a:r>
            <a:r>
              <a:rPr lang="en-US" sz="800" dirty="0" err="1"/>
              <a:t>üste</a:t>
            </a:r>
            <a:r>
              <a:rPr lang="en-US" sz="800" dirty="0"/>
              <a:t> </a:t>
            </a:r>
            <a:r>
              <a:rPr lang="en-US" sz="800" dirty="0" err="1"/>
              <a:t>ikinci</a:t>
            </a:r>
            <a:r>
              <a:rPr lang="en-US" sz="800" dirty="0"/>
              <a:t> </a:t>
            </a:r>
            <a:r>
              <a:rPr lang="en-US" sz="800" dirty="0" err="1"/>
              <a:t>toplantıda</a:t>
            </a:r>
            <a:r>
              <a:rPr lang="en-US" sz="800" dirty="0"/>
              <a:t> </a:t>
            </a:r>
            <a:r>
              <a:rPr lang="en-US" sz="800" dirty="0" err="1"/>
              <a:t>değişiklik</a:t>
            </a:r>
            <a:r>
              <a:rPr lang="en-US" sz="800" dirty="0"/>
              <a:t> </a:t>
            </a:r>
            <a:r>
              <a:rPr lang="en-US" sz="800" dirty="0" err="1"/>
              <a:t>yapılmaması</a:t>
            </a:r>
            <a:r>
              <a:rPr lang="en-US" sz="800" dirty="0"/>
              <a:t> </a:t>
            </a:r>
            <a:r>
              <a:rPr lang="en-US" sz="800" dirty="0" err="1"/>
              <a:t>yönünde</a:t>
            </a:r>
            <a:r>
              <a:rPr lang="en-US" sz="800" dirty="0"/>
              <a:t> 7-2 oy </a:t>
            </a:r>
            <a:r>
              <a:rPr lang="en-US" sz="800" dirty="0" err="1"/>
              <a:t>kullanırken</a:t>
            </a:r>
            <a:r>
              <a:rPr lang="en-US" sz="800" dirty="0"/>
              <a:t>, Swati </a:t>
            </a:r>
            <a:r>
              <a:rPr lang="en-US" sz="800" dirty="0" err="1"/>
              <a:t>Dhingra</a:t>
            </a:r>
            <a:r>
              <a:rPr lang="en-US" sz="800" dirty="0"/>
              <a:t> ve Dave </a:t>
            </a:r>
            <a:r>
              <a:rPr lang="en-US" sz="800" dirty="0" err="1"/>
              <a:t>Ramsden</a:t>
            </a:r>
            <a:r>
              <a:rPr lang="en-US" sz="800" dirty="0"/>
              <a:t> yine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indirimini</a:t>
            </a:r>
            <a:r>
              <a:rPr lang="en-US" sz="800" dirty="0"/>
              <a:t> </a:t>
            </a:r>
            <a:r>
              <a:rPr lang="en-US" sz="800" dirty="0" err="1"/>
              <a:t>destekledi</a:t>
            </a:r>
            <a:r>
              <a:rPr lang="en-US" sz="800" dirty="0"/>
              <a:t>. </a:t>
            </a:r>
            <a:r>
              <a:rPr lang="en-US" sz="800" dirty="0" err="1"/>
              <a:t>Fakat</a:t>
            </a:r>
            <a:r>
              <a:rPr lang="en-US" sz="800" dirty="0"/>
              <a:t> </a:t>
            </a:r>
            <a:r>
              <a:rPr lang="en-US" sz="800" dirty="0" err="1"/>
              <a:t>çoğunluk</a:t>
            </a:r>
            <a:r>
              <a:rPr lang="en-US" sz="800" dirty="0"/>
              <a:t> </a:t>
            </a:r>
            <a:r>
              <a:rPr lang="en-US" sz="800" dirty="0" err="1"/>
              <a:t>arasında</a:t>
            </a:r>
            <a:r>
              <a:rPr lang="en-US" sz="800" dirty="0"/>
              <a:t> </a:t>
            </a:r>
            <a:r>
              <a:rPr lang="en-US" sz="800" dirty="0" err="1"/>
              <a:t>şaşırtıcı</a:t>
            </a:r>
            <a:r>
              <a:rPr lang="en-US" sz="800" dirty="0"/>
              <a:t> </a:t>
            </a:r>
            <a:r>
              <a:rPr lang="en-US" sz="800" dirty="0" err="1"/>
              <a:t>derecede</a:t>
            </a:r>
            <a:r>
              <a:rPr lang="en-US" sz="800" dirty="0"/>
              <a:t> </a:t>
            </a:r>
            <a:r>
              <a:rPr lang="en-US" sz="800" dirty="0" err="1"/>
              <a:t>güçlü</a:t>
            </a:r>
            <a:r>
              <a:rPr lang="en-US" sz="800" dirty="0"/>
              <a:t> </a:t>
            </a:r>
            <a:r>
              <a:rPr lang="en-US" sz="800" dirty="0" err="1"/>
              <a:t>hizmet</a:t>
            </a:r>
            <a:r>
              <a:rPr lang="en-US" sz="800" dirty="0"/>
              <a:t> </a:t>
            </a:r>
            <a:r>
              <a:rPr lang="en-US" sz="800" dirty="0" err="1"/>
              <a:t>enflasyonu</a:t>
            </a:r>
            <a:r>
              <a:rPr lang="en-US" sz="800" dirty="0"/>
              <a:t> </a:t>
            </a:r>
            <a:r>
              <a:rPr lang="en-US" sz="800" dirty="0" err="1"/>
              <a:t>gösteren</a:t>
            </a:r>
            <a:r>
              <a:rPr lang="en-US" sz="800" dirty="0"/>
              <a:t> son </a:t>
            </a:r>
            <a:r>
              <a:rPr lang="en-US" sz="800" dirty="0" err="1"/>
              <a:t>verilerin</a:t>
            </a:r>
            <a:r>
              <a:rPr lang="en-US" sz="800" dirty="0"/>
              <a:t> </a:t>
            </a:r>
            <a:r>
              <a:rPr lang="en-US" sz="800" dirty="0" err="1"/>
              <a:t>önemi</a:t>
            </a:r>
            <a:r>
              <a:rPr lang="en-US" sz="800" dirty="0"/>
              <a:t> </a:t>
            </a:r>
            <a:r>
              <a:rPr lang="en-US" sz="800" dirty="0" err="1"/>
              <a:t>konusunda</a:t>
            </a:r>
            <a:r>
              <a:rPr lang="en-US" sz="800" dirty="0"/>
              <a:t> </a:t>
            </a:r>
            <a:r>
              <a:rPr lang="en-US" sz="800" dirty="0" err="1"/>
              <a:t>görüş</a:t>
            </a:r>
            <a:r>
              <a:rPr lang="en-US" sz="800" dirty="0"/>
              <a:t> </a:t>
            </a:r>
            <a:r>
              <a:rPr lang="en-US" sz="800" dirty="0" err="1"/>
              <a:t>ayrılıkları</a:t>
            </a:r>
            <a:r>
              <a:rPr lang="en-US" sz="800" dirty="0"/>
              <a:t> </a:t>
            </a:r>
            <a:r>
              <a:rPr lang="en-US" sz="800" dirty="0" err="1"/>
              <a:t>vardı</a:t>
            </a:r>
            <a:r>
              <a:rPr lang="en-US" sz="800" dirty="0" smtClean="0"/>
              <a:t>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906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212976</TotalTime>
  <Words>904</Words>
  <Application>Microsoft Office PowerPoint</Application>
  <PresentationFormat>Custom</PresentationFormat>
  <Paragraphs>111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Ziyaret Programı</dc:title>
  <dc:creator>Nagihan Kargın</dc:creator>
  <cp:lastModifiedBy>Nagihan Kargın</cp:lastModifiedBy>
  <cp:revision>3831</cp:revision>
  <cp:lastPrinted>2020-06-19T08:48:54Z</cp:lastPrinted>
  <dcterms:created xsi:type="dcterms:W3CDTF">2013-11-22T11:55:19Z</dcterms:created>
  <dcterms:modified xsi:type="dcterms:W3CDTF">2024-08-13T05:39:06Z</dcterms:modified>
</cp:coreProperties>
</file>