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notesMasterIdLst>
    <p:notesMasterId r:id="rId5"/>
  </p:notesMasterIdLst>
  <p:sldIdLst>
    <p:sldId id="399" r:id="rId2"/>
    <p:sldId id="406" r:id="rId3"/>
    <p:sldId id="401" r:id="rId4"/>
  </p:sldIdLst>
  <p:sldSz cx="5329238" cy="756126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029"/>
    <a:srgbClr val="990000"/>
    <a:srgbClr val="EAF9FA"/>
    <a:srgbClr val="F7F8F6"/>
    <a:srgbClr val="EFFDFF"/>
    <a:srgbClr val="DEFAFE"/>
    <a:srgbClr val="C7A1ED"/>
    <a:srgbClr val="E8F4F8"/>
    <a:srgbClr val="EDF2F9"/>
    <a:srgbClr val="EAE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3" autoAdjust="0"/>
    <p:restoredTop sz="91754" autoAdjust="0"/>
  </p:normalViewPr>
  <p:slideViewPr>
    <p:cSldViewPr snapToGrid="0" snapToObjects="1">
      <p:cViewPr varScale="1">
        <p:scale>
          <a:sx n="102" d="100"/>
          <a:sy n="102" d="100"/>
        </p:scale>
        <p:origin x="1524" y="108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C08CB5-59FE-9546-833F-D6ADB4859A64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698500"/>
            <a:ext cx="24606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D8A754-E76F-6B47-9062-6F10A8621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9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95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58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13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155" y="1237457"/>
            <a:ext cx="3996929" cy="2632440"/>
          </a:xfrm>
        </p:spPr>
        <p:txBody>
          <a:bodyPr anchor="b"/>
          <a:lstStyle>
            <a:lvl1pPr algn="ctr"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155" y="3971414"/>
            <a:ext cx="3996929" cy="1825554"/>
          </a:xfrm>
        </p:spPr>
        <p:txBody>
          <a:bodyPr/>
          <a:lstStyle>
            <a:lvl1pPr marL="0" indent="0" algn="ctr">
              <a:buNone/>
              <a:defRPr sz="1049"/>
            </a:lvl1pPr>
            <a:lvl2pPr marL="199842" indent="0" algn="ctr">
              <a:buNone/>
              <a:defRPr sz="874"/>
            </a:lvl2pPr>
            <a:lvl3pPr marL="399684" indent="0" algn="ctr">
              <a:buNone/>
              <a:defRPr sz="787"/>
            </a:lvl3pPr>
            <a:lvl4pPr marL="599526" indent="0" algn="ctr">
              <a:buNone/>
              <a:defRPr sz="699"/>
            </a:lvl4pPr>
            <a:lvl5pPr marL="799368" indent="0" algn="ctr">
              <a:buNone/>
              <a:defRPr sz="699"/>
            </a:lvl5pPr>
            <a:lvl6pPr marL="999211" indent="0" algn="ctr">
              <a:buNone/>
              <a:defRPr sz="699"/>
            </a:lvl6pPr>
            <a:lvl7pPr marL="1199053" indent="0" algn="ctr">
              <a:buNone/>
              <a:defRPr sz="699"/>
            </a:lvl7pPr>
            <a:lvl8pPr marL="1398895" indent="0" algn="ctr">
              <a:buNone/>
              <a:defRPr sz="699"/>
            </a:lvl8pPr>
            <a:lvl9pPr marL="1598737" indent="0" algn="ctr">
              <a:buNone/>
              <a:defRPr sz="699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3736" y="402567"/>
            <a:ext cx="1149117" cy="64078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385" y="402567"/>
            <a:ext cx="3380735" cy="6407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09" y="1885066"/>
            <a:ext cx="4596468" cy="3145275"/>
          </a:xfrm>
        </p:spPr>
        <p:txBody>
          <a:bodyPr anchor="b"/>
          <a:lstStyle>
            <a:lvl1pPr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609" y="5060096"/>
            <a:ext cx="4596468" cy="1654026"/>
          </a:xfrm>
        </p:spPr>
        <p:txBody>
          <a:bodyPr/>
          <a:lstStyle>
            <a:lvl1pPr marL="0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1pPr>
            <a:lvl2pPr marL="199842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2pPr>
            <a:lvl3pPr marL="399684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99526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4pPr>
            <a:lvl5pPr marL="799368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5pPr>
            <a:lvl6pPr marL="999211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6pPr>
            <a:lvl7pPr marL="1199053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7pPr>
            <a:lvl8pPr marL="1398895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8pPr>
            <a:lvl9pPr marL="1598737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2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385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927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5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402568"/>
            <a:ext cx="4596468" cy="14614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080" y="1853560"/>
            <a:ext cx="2254517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80" y="2761961"/>
            <a:ext cx="2254517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927" y="1853560"/>
            <a:ext cx="2265620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927" y="2761961"/>
            <a:ext cx="2265620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3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>
              <a:defRPr sz="1399"/>
            </a:lvl1pPr>
            <a:lvl2pPr>
              <a:defRPr sz="1224"/>
            </a:lvl2pPr>
            <a:lvl3pPr>
              <a:defRPr sz="1049"/>
            </a:lvl3pPr>
            <a:lvl4pPr>
              <a:defRPr sz="874"/>
            </a:lvl4pPr>
            <a:lvl5pPr>
              <a:defRPr sz="874"/>
            </a:lvl5pPr>
            <a:lvl6pPr>
              <a:defRPr sz="874"/>
            </a:lvl6pPr>
            <a:lvl7pPr>
              <a:defRPr sz="874"/>
            </a:lvl7pPr>
            <a:lvl8pPr>
              <a:defRPr sz="874"/>
            </a:lvl8pPr>
            <a:lvl9pPr>
              <a:defRPr sz="87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3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 marL="0" indent="0">
              <a:buNone/>
              <a:defRPr sz="1399"/>
            </a:lvl1pPr>
            <a:lvl2pPr marL="199842" indent="0">
              <a:buNone/>
              <a:defRPr sz="1224"/>
            </a:lvl2pPr>
            <a:lvl3pPr marL="399684" indent="0">
              <a:buNone/>
              <a:defRPr sz="1049"/>
            </a:lvl3pPr>
            <a:lvl4pPr marL="599526" indent="0">
              <a:buNone/>
              <a:defRPr sz="874"/>
            </a:lvl4pPr>
            <a:lvl5pPr marL="799368" indent="0">
              <a:buNone/>
              <a:defRPr sz="874"/>
            </a:lvl5pPr>
            <a:lvl6pPr marL="999211" indent="0">
              <a:buNone/>
              <a:defRPr sz="874"/>
            </a:lvl6pPr>
            <a:lvl7pPr marL="1199053" indent="0">
              <a:buNone/>
              <a:defRPr sz="874"/>
            </a:lvl7pPr>
            <a:lvl8pPr marL="1398895" indent="0">
              <a:buNone/>
              <a:defRPr sz="874"/>
            </a:lvl8pPr>
            <a:lvl9pPr marL="1598737" indent="0">
              <a:buNone/>
              <a:defRPr sz="87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385" y="402568"/>
            <a:ext cx="459646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385" y="2012836"/>
            <a:ext cx="459646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385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8407-0FC9-024E-B6AD-13A09210494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310" y="7008171"/>
            <a:ext cx="179861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3774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399684" rtl="0" eaLnBrk="1" latinLnBrk="0" hangingPunct="1">
        <a:lnSpc>
          <a:spcPct val="90000"/>
        </a:lnSpc>
        <a:spcBef>
          <a:spcPct val="0"/>
        </a:spcBef>
        <a:buNone/>
        <a:defRPr sz="1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1" indent="-99921" algn="l" defTabSz="399684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1pPr>
      <a:lvl2pPr marL="299763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499605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3pPr>
      <a:lvl4pPr marL="699447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899290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1099132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98974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98816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98658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9842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99684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99526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99368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99211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99053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98895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98737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7" y="664962"/>
            <a:ext cx="2118832" cy="39410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2118" y="7151316"/>
            <a:ext cx="184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" y="-8190"/>
            <a:ext cx="5328366" cy="10242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5863" y="469201"/>
            <a:ext cx="20852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PİYASA BÜLTENİ</a:t>
            </a:r>
          </a:p>
          <a:p>
            <a:r>
              <a:rPr lang="en-US" sz="1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Nisan 2024-SAYI:8</a:t>
            </a:r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6400" y="7151316"/>
            <a:ext cx="24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>
          <a:xfrm>
            <a:off x="66485" y="2083931"/>
            <a:ext cx="3969184" cy="247350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da-DK" sz="1000" b="1" dirty="0"/>
              <a:t>KKTC Tüketici Fiyat Endeksi, Şubat </a:t>
            </a:r>
            <a:r>
              <a:rPr lang="da-DK" sz="1000" b="1" dirty="0" smtClean="0"/>
              <a:t>2024</a:t>
            </a:r>
            <a:endParaRPr lang="en-US" sz="1000" b="1" dirty="0"/>
          </a:p>
        </p:txBody>
      </p:sp>
      <p:sp>
        <p:nvSpPr>
          <p:cNvPr id="4" name="Rectangle 3"/>
          <p:cNvSpPr/>
          <p:nvPr/>
        </p:nvSpPr>
        <p:spPr>
          <a:xfrm>
            <a:off x="79123" y="2182487"/>
            <a:ext cx="517099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KKTC </a:t>
            </a:r>
            <a:r>
              <a:rPr lang="en-US" sz="900" dirty="0" err="1"/>
              <a:t>İstatistik</a:t>
            </a:r>
            <a:r>
              <a:rPr lang="en-US" sz="900" dirty="0"/>
              <a:t> </a:t>
            </a:r>
            <a:r>
              <a:rPr lang="en-US" sz="900" dirty="0" err="1"/>
              <a:t>Kurumu’nun</a:t>
            </a:r>
            <a:r>
              <a:rPr lang="en-US" sz="900" dirty="0"/>
              <a:t>, </a:t>
            </a:r>
            <a:r>
              <a:rPr lang="en-US" sz="900" dirty="0" err="1"/>
              <a:t>tüketici</a:t>
            </a:r>
            <a:r>
              <a:rPr lang="en-US" sz="900" dirty="0"/>
              <a:t> </a:t>
            </a:r>
            <a:r>
              <a:rPr lang="en-US" sz="900" dirty="0" err="1"/>
              <a:t>fiyatlarındaki</a:t>
            </a:r>
            <a:r>
              <a:rPr lang="en-US" sz="900" dirty="0"/>
              <a:t> </a:t>
            </a:r>
            <a:r>
              <a:rPr lang="en-US" sz="900" dirty="0" err="1"/>
              <a:t>gelişmeleri</a:t>
            </a:r>
            <a:r>
              <a:rPr lang="en-US" sz="900" dirty="0"/>
              <a:t> </a:t>
            </a:r>
            <a:r>
              <a:rPr lang="en-US" sz="900" dirty="0" err="1"/>
              <a:t>izlemek</a:t>
            </a:r>
            <a:r>
              <a:rPr lang="en-US" sz="900" dirty="0"/>
              <a:t> </a:t>
            </a:r>
            <a:r>
              <a:rPr lang="en-US" sz="900" dirty="0" err="1"/>
              <a:t>amacıyla</a:t>
            </a:r>
            <a:r>
              <a:rPr lang="en-US" sz="900" dirty="0"/>
              <a:t>, </a:t>
            </a:r>
            <a:r>
              <a:rPr lang="en-US" sz="900" dirty="0" err="1"/>
              <a:t>önceden</a:t>
            </a:r>
            <a:r>
              <a:rPr lang="en-US" sz="900" dirty="0"/>
              <a:t> </a:t>
            </a:r>
            <a:r>
              <a:rPr lang="en-US" sz="900" dirty="0" err="1"/>
              <a:t>seçilmiş</a:t>
            </a:r>
            <a:r>
              <a:rPr lang="en-US" sz="900" dirty="0"/>
              <a:t> </a:t>
            </a:r>
            <a:r>
              <a:rPr lang="en-US" sz="900" dirty="0" err="1"/>
              <a:t>perakende</a:t>
            </a:r>
            <a:r>
              <a:rPr lang="en-US" sz="900" dirty="0"/>
              <a:t> satış </a:t>
            </a:r>
            <a:r>
              <a:rPr lang="en-US" sz="900" dirty="0" err="1"/>
              <a:t>yerlerinden</a:t>
            </a:r>
            <a:r>
              <a:rPr lang="en-US" sz="900" dirty="0"/>
              <a:t> </a:t>
            </a:r>
            <a:r>
              <a:rPr lang="en-US" sz="900" dirty="0" err="1"/>
              <a:t>derlediği</a:t>
            </a:r>
            <a:r>
              <a:rPr lang="en-US" sz="900" dirty="0"/>
              <a:t> </a:t>
            </a:r>
            <a:r>
              <a:rPr lang="en-US" sz="900" dirty="0" err="1"/>
              <a:t>perakende</a:t>
            </a:r>
            <a:r>
              <a:rPr lang="en-US" sz="900" dirty="0"/>
              <a:t> </a:t>
            </a:r>
            <a:r>
              <a:rPr lang="en-US" sz="900" dirty="0" err="1"/>
              <a:t>fiyatlara</a:t>
            </a:r>
            <a:r>
              <a:rPr lang="en-US" sz="900" dirty="0"/>
              <a:t> göre her ay </a:t>
            </a:r>
            <a:r>
              <a:rPr lang="en-US" sz="900" dirty="0" err="1"/>
              <a:t>yayınladığı</a:t>
            </a:r>
            <a:r>
              <a:rPr lang="en-US" sz="900" dirty="0"/>
              <a:t> 2015=100 </a:t>
            </a:r>
            <a:r>
              <a:rPr lang="en-US" sz="900" dirty="0" err="1"/>
              <a:t>Temel</a:t>
            </a:r>
            <a:r>
              <a:rPr lang="en-US" sz="900" dirty="0"/>
              <a:t> </a:t>
            </a:r>
            <a:r>
              <a:rPr lang="en-US" sz="900" dirty="0" err="1"/>
              <a:t>Yılı</a:t>
            </a:r>
            <a:r>
              <a:rPr lang="en-US" sz="900" dirty="0"/>
              <a:t> </a:t>
            </a:r>
            <a:r>
              <a:rPr lang="en-US" sz="900" dirty="0" err="1"/>
              <a:t>Tüketici</a:t>
            </a:r>
            <a:r>
              <a:rPr lang="en-US" sz="900" dirty="0"/>
              <a:t> Fiyatları Genel </a:t>
            </a:r>
            <a:r>
              <a:rPr lang="en-US" sz="900" dirty="0" err="1"/>
              <a:t>Endeksi’nde</a:t>
            </a:r>
            <a:r>
              <a:rPr lang="en-US" sz="900" dirty="0"/>
              <a:t>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aya</a:t>
            </a:r>
            <a:r>
              <a:rPr lang="en-US" sz="900" dirty="0"/>
              <a:t> göre %4.59,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</a:t>
            </a:r>
            <a:r>
              <a:rPr lang="en-US" sz="900" dirty="0" err="1"/>
              <a:t>Aralık</a:t>
            </a:r>
            <a:r>
              <a:rPr lang="en-US" sz="900" dirty="0"/>
              <a:t> </a:t>
            </a:r>
            <a:r>
              <a:rPr lang="en-US" sz="900" dirty="0" err="1"/>
              <a:t>ayına</a:t>
            </a:r>
            <a:r>
              <a:rPr lang="en-US" sz="900" dirty="0"/>
              <a:t> göre %8.60 ve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aynı </a:t>
            </a:r>
            <a:r>
              <a:rPr lang="en-US" sz="900" dirty="0" err="1"/>
              <a:t>ayına</a:t>
            </a:r>
            <a:r>
              <a:rPr lang="en-US" sz="900" dirty="0"/>
              <a:t> göre %85.71 </a:t>
            </a:r>
            <a:r>
              <a:rPr lang="en-US" sz="900" dirty="0" err="1"/>
              <a:t>değişim</a:t>
            </a:r>
            <a:r>
              <a:rPr lang="en-US" sz="900" dirty="0"/>
              <a:t> </a:t>
            </a:r>
            <a:r>
              <a:rPr lang="en-US" sz="900" dirty="0" err="1"/>
              <a:t>gerçekleşmiştir</a:t>
            </a:r>
            <a:r>
              <a:rPr lang="en-US" sz="900" dirty="0"/>
              <a:t>.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76400" y="3065873"/>
            <a:ext cx="4471190" cy="3822195"/>
            <a:chOff x="365986" y="2232298"/>
            <a:chExt cx="4471190" cy="455721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4759" y="2232298"/>
              <a:ext cx="4442417" cy="103051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5986" y="3506166"/>
              <a:ext cx="4471189" cy="3283346"/>
            </a:xfrm>
            <a:prstGeom prst="rect">
              <a:avLst/>
            </a:prstGeom>
          </p:spPr>
        </p:pic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6" y="6623699"/>
            <a:ext cx="5328366" cy="95715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988959"/>
              </p:ext>
            </p:extLst>
          </p:nvPr>
        </p:nvGraphicFramePr>
        <p:xfrm>
          <a:off x="155863" y="1114584"/>
          <a:ext cx="4886037" cy="884404"/>
        </p:xfrm>
        <a:graphic>
          <a:graphicData uri="http://schemas.openxmlformats.org/drawingml/2006/table">
            <a:tbl>
              <a:tblPr/>
              <a:tblGrid>
                <a:gridCol w="1041415">
                  <a:extLst>
                    <a:ext uri="{9D8B030D-6E8A-4147-A177-3AD203B41FA5}">
                      <a16:colId xmlns:a16="http://schemas.microsoft.com/office/drawing/2014/main" val="1468387435"/>
                    </a:ext>
                  </a:extLst>
                </a:gridCol>
                <a:gridCol w="375849">
                  <a:extLst>
                    <a:ext uri="{9D8B030D-6E8A-4147-A177-3AD203B41FA5}">
                      <a16:colId xmlns:a16="http://schemas.microsoft.com/office/drawing/2014/main" val="3940573447"/>
                    </a:ext>
                  </a:extLst>
                </a:gridCol>
                <a:gridCol w="493302">
                  <a:extLst>
                    <a:ext uri="{9D8B030D-6E8A-4147-A177-3AD203B41FA5}">
                      <a16:colId xmlns:a16="http://schemas.microsoft.com/office/drawing/2014/main" val="1214826104"/>
                    </a:ext>
                  </a:extLst>
                </a:gridCol>
                <a:gridCol w="375849">
                  <a:extLst>
                    <a:ext uri="{9D8B030D-6E8A-4147-A177-3AD203B41FA5}">
                      <a16:colId xmlns:a16="http://schemas.microsoft.com/office/drawing/2014/main" val="712982224"/>
                    </a:ext>
                  </a:extLst>
                </a:gridCol>
                <a:gridCol w="1425094">
                  <a:extLst>
                    <a:ext uri="{9D8B030D-6E8A-4147-A177-3AD203B41FA5}">
                      <a16:colId xmlns:a16="http://schemas.microsoft.com/office/drawing/2014/main" val="1157330755"/>
                    </a:ext>
                  </a:extLst>
                </a:gridCol>
                <a:gridCol w="375849">
                  <a:extLst>
                    <a:ext uri="{9D8B030D-6E8A-4147-A177-3AD203B41FA5}">
                      <a16:colId xmlns:a16="http://schemas.microsoft.com/office/drawing/2014/main" val="1550202472"/>
                    </a:ext>
                  </a:extLst>
                </a:gridCol>
                <a:gridCol w="375849">
                  <a:extLst>
                    <a:ext uri="{9D8B030D-6E8A-4147-A177-3AD203B41FA5}">
                      <a16:colId xmlns:a16="http://schemas.microsoft.com/office/drawing/2014/main" val="70783918"/>
                    </a:ext>
                  </a:extLst>
                </a:gridCol>
                <a:gridCol w="422830">
                  <a:extLst>
                    <a:ext uri="{9D8B030D-6E8A-4147-A177-3AD203B41FA5}">
                      <a16:colId xmlns:a16="http://schemas.microsoft.com/office/drawing/2014/main" val="396111698"/>
                    </a:ext>
                  </a:extLst>
                </a:gridCol>
              </a:tblGrid>
              <a:tr h="125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15.Nis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30.Nis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15.Nis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30.Nis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602423"/>
                  </a:ext>
                </a:extLst>
              </a:tr>
              <a:tr h="12544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USD/TL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32,4274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32,4144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-0,04%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 Yıllık Gösterge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40,56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40,58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201117"/>
                  </a:ext>
                </a:extLst>
              </a:tr>
              <a:tr h="13172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34,4167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34,5521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0,39%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Türkiye 5 yıllık CDS Primi (baz puan)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305,16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290,32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-5,11%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260707"/>
                  </a:ext>
                </a:extLst>
              </a:tr>
              <a:tr h="13172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40,3234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40,4717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0,37%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BIST 100 Endeksi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9679,8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10045,74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3,6%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699987"/>
                  </a:ext>
                </a:extLst>
              </a:tr>
              <a:tr h="13172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1,0672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1,0665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-0,07%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ABD 10 Yıllık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4,61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4,682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1,54%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574333"/>
                  </a:ext>
                </a:extLst>
              </a:tr>
              <a:tr h="11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1,2444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1,2561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0,93%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Altın 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(USD/Ons)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2382,83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2284,57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-4,30%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039585"/>
                  </a:ext>
                </a:extLst>
              </a:tr>
              <a:tr h="12544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EUR/GBP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0,8533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0,8537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Petrol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 (USD/Varil)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85,41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81,93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-4,25%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333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6" y="644236"/>
            <a:ext cx="2118832" cy="4052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600" y="7110701"/>
            <a:ext cx="2421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" y="6604108"/>
            <a:ext cx="5328366" cy="9571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" y="0"/>
            <a:ext cx="5328366" cy="1024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619" y="1024217"/>
            <a:ext cx="2741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301658" y="1154643"/>
            <a:ext cx="47416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err="1"/>
              <a:t>Tüketci</a:t>
            </a:r>
            <a:r>
              <a:rPr lang="en-US" sz="900" b="1" dirty="0"/>
              <a:t> </a:t>
            </a:r>
            <a:r>
              <a:rPr lang="en-US" sz="900" b="1" dirty="0" err="1"/>
              <a:t>Güven</a:t>
            </a:r>
            <a:r>
              <a:rPr lang="en-US" sz="900" b="1" dirty="0"/>
              <a:t> </a:t>
            </a:r>
            <a:r>
              <a:rPr lang="en-US" sz="900" b="1" dirty="0" err="1"/>
              <a:t>Endeksi</a:t>
            </a:r>
            <a:r>
              <a:rPr lang="en-US" sz="900" b="1" dirty="0"/>
              <a:t>, </a:t>
            </a:r>
            <a:r>
              <a:rPr lang="en-US" sz="900" b="1" dirty="0" err="1"/>
              <a:t>Ocak</a:t>
            </a:r>
            <a:r>
              <a:rPr lang="en-US" sz="900" b="1" dirty="0"/>
              <a:t> </a:t>
            </a:r>
            <a:r>
              <a:rPr lang="en-US" sz="900" b="1" dirty="0" smtClean="0"/>
              <a:t>2024</a:t>
            </a:r>
          </a:p>
          <a:p>
            <a:endParaRPr lang="en-US" sz="900" b="1" dirty="0" smtClean="0"/>
          </a:p>
          <a:p>
            <a:r>
              <a:rPr lang="en-US" sz="900" dirty="0"/>
              <a:t/>
            </a:r>
            <a:br>
              <a:rPr lang="en-US" sz="900" dirty="0"/>
            </a:br>
            <a:r>
              <a:rPr lang="en-US" sz="900" dirty="0" err="1"/>
              <a:t>Türkiye</a:t>
            </a:r>
            <a:r>
              <a:rPr lang="en-US" sz="900" dirty="0"/>
              <a:t> </a:t>
            </a:r>
            <a:r>
              <a:rPr lang="en-US" sz="900" dirty="0" err="1"/>
              <a:t>İstatistik</a:t>
            </a:r>
            <a:r>
              <a:rPr lang="en-US" sz="900" dirty="0"/>
              <a:t> </a:t>
            </a:r>
            <a:r>
              <a:rPr lang="en-US" sz="900" dirty="0" err="1"/>
              <a:t>Kurumu</a:t>
            </a:r>
            <a:r>
              <a:rPr lang="en-US" sz="900" dirty="0"/>
              <a:t> ve Türkiye </a:t>
            </a:r>
            <a:r>
              <a:rPr lang="en-US" sz="900" dirty="0" err="1"/>
              <a:t>Cumhuriyet</a:t>
            </a:r>
            <a:r>
              <a:rPr lang="en-US" sz="900" dirty="0"/>
              <a:t> Merkez Bankası </a:t>
            </a:r>
            <a:r>
              <a:rPr lang="en-US" sz="900" dirty="0" err="1"/>
              <a:t>işbirliği</a:t>
            </a:r>
            <a:r>
              <a:rPr lang="en-US" sz="900" dirty="0"/>
              <a:t> ile </a:t>
            </a:r>
            <a:r>
              <a:rPr lang="en-US" sz="900" dirty="0" err="1"/>
              <a:t>yürütülen</a:t>
            </a:r>
            <a:r>
              <a:rPr lang="en-US" sz="900" dirty="0"/>
              <a:t> </a:t>
            </a:r>
            <a:r>
              <a:rPr lang="en-US" sz="900" dirty="0" err="1"/>
              <a:t>tüketici</a:t>
            </a:r>
            <a:r>
              <a:rPr lang="en-US" sz="900" dirty="0"/>
              <a:t> </a:t>
            </a:r>
            <a:r>
              <a:rPr lang="en-US" sz="900" dirty="0" err="1"/>
              <a:t>eğilim</a:t>
            </a:r>
            <a:r>
              <a:rPr lang="en-US" sz="900" dirty="0"/>
              <a:t> </a:t>
            </a:r>
            <a:r>
              <a:rPr lang="en-US" sz="900" dirty="0" err="1"/>
              <a:t>anketi</a:t>
            </a:r>
            <a:r>
              <a:rPr lang="en-US" sz="900" dirty="0"/>
              <a:t> </a:t>
            </a:r>
            <a:r>
              <a:rPr lang="en-US" sz="900" dirty="0" err="1"/>
              <a:t>sonuçlarından</a:t>
            </a:r>
            <a:r>
              <a:rPr lang="en-US" sz="900" dirty="0"/>
              <a:t> </a:t>
            </a:r>
            <a:r>
              <a:rPr lang="en-US" sz="900" dirty="0" err="1"/>
              <a:t>hesaplanan</a:t>
            </a:r>
            <a:r>
              <a:rPr lang="en-US" sz="900" dirty="0"/>
              <a:t> </a:t>
            </a:r>
            <a:r>
              <a:rPr lang="en-US" sz="900" dirty="0" err="1"/>
              <a:t>tüketici</a:t>
            </a:r>
            <a:r>
              <a:rPr lang="en-US" sz="900" dirty="0"/>
              <a:t> </a:t>
            </a:r>
            <a:r>
              <a:rPr lang="en-US" sz="900" dirty="0" err="1"/>
              <a:t>güven</a:t>
            </a:r>
            <a:r>
              <a:rPr lang="en-US" sz="900" dirty="0"/>
              <a:t> </a:t>
            </a:r>
            <a:r>
              <a:rPr lang="en-US" sz="900" dirty="0" err="1"/>
              <a:t>endeksi</a:t>
            </a:r>
            <a:r>
              <a:rPr lang="en-US" sz="900" dirty="0"/>
              <a:t>, </a:t>
            </a:r>
            <a:r>
              <a:rPr lang="en-US" sz="900" dirty="0" err="1"/>
              <a:t>Aralık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77,4 </a:t>
            </a:r>
            <a:r>
              <a:rPr lang="en-US" sz="900" dirty="0" err="1"/>
              <a:t>iken</a:t>
            </a:r>
            <a:r>
              <a:rPr lang="en-US" sz="900" dirty="0"/>
              <a:t> </a:t>
            </a:r>
            <a:r>
              <a:rPr lang="en-US" sz="900" dirty="0" err="1"/>
              <a:t>Ocak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%3,9 </a:t>
            </a:r>
            <a:r>
              <a:rPr lang="en-US" sz="900" dirty="0" err="1"/>
              <a:t>oranında</a:t>
            </a:r>
            <a:r>
              <a:rPr lang="en-US" sz="900" dirty="0"/>
              <a:t> </a:t>
            </a:r>
            <a:r>
              <a:rPr lang="en-US" sz="900" dirty="0" err="1"/>
              <a:t>artarak</a:t>
            </a:r>
            <a:r>
              <a:rPr lang="en-US" sz="900" dirty="0"/>
              <a:t> 80,4 oldu.</a:t>
            </a:r>
            <a:br>
              <a:rPr lang="en-US" sz="900" dirty="0"/>
            </a:br>
            <a:endParaRPr lang="en-US" sz="9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94759" y="2170305"/>
            <a:ext cx="4446346" cy="4223961"/>
            <a:chOff x="394759" y="1970400"/>
            <a:chExt cx="4622225" cy="481911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4759" y="1970400"/>
              <a:ext cx="4600455" cy="143020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529" y="3936431"/>
              <a:ext cx="4600455" cy="28530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17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280" y="679320"/>
            <a:ext cx="2118832" cy="4052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26" y="6665073"/>
            <a:ext cx="3118854" cy="2865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660" y="5402445"/>
            <a:ext cx="5151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900" b="1" i="1" dirty="0" smtClean="0">
                <a:solidFill>
                  <a:prstClr val="black"/>
                </a:solidFill>
              </a:rPr>
              <a:t>YASAL UYARI: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</a:t>
            </a:r>
            <a:r>
              <a:rPr lang="tr-TR" sz="900" i="1" dirty="0" smtClean="0">
                <a:solidFill>
                  <a:prstClr val="black"/>
                </a:solidFill>
              </a:rPr>
              <a:t>bilgiler</a:t>
            </a:r>
            <a:r>
              <a:rPr lang="en-US" sz="900" i="1" dirty="0" smtClean="0">
                <a:solidFill>
                  <a:prstClr val="black"/>
                </a:solidFill>
              </a:rPr>
              <a:t>,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Bankamız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uzmanları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tarafından</a:t>
            </a:r>
            <a:r>
              <a:rPr lang="en-US" sz="900" i="1" dirty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güvenilir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olduğuna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inanılan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kamuya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açık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kaynaklar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kullanılarak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tr-TR" sz="900" i="1" dirty="0" smtClean="0">
                <a:solidFill>
                  <a:prstClr val="black"/>
                </a:solidFill>
              </a:rPr>
              <a:t>bilgilendirme </a:t>
            </a:r>
            <a:r>
              <a:rPr lang="tr-TR" sz="900" i="1" dirty="0">
                <a:solidFill>
                  <a:prstClr val="black"/>
                </a:solidFill>
              </a:rPr>
              <a:t>amacı ile hazırlanmıştır. </a:t>
            </a:r>
            <a:r>
              <a:rPr lang="en-US" sz="900" i="1" dirty="0" err="1" smtClean="0">
                <a:solidFill>
                  <a:prstClr val="black"/>
                </a:solidFill>
              </a:rPr>
              <a:t>Paylaşılan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veri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en-US" sz="900" i="1" dirty="0" err="1" smtClean="0">
                <a:solidFill>
                  <a:prstClr val="black"/>
                </a:solidFill>
              </a:rPr>
              <a:t>finansal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bilgi, </a:t>
            </a:r>
            <a:r>
              <a:rPr lang="en-US" sz="900" i="1" dirty="0" err="1" smtClean="0">
                <a:solidFill>
                  <a:prstClr val="black"/>
                </a:solidFill>
              </a:rPr>
              <a:t>görüş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ve </a:t>
            </a:r>
            <a:r>
              <a:rPr lang="tr-TR" sz="900" i="1" dirty="0" smtClean="0">
                <a:solidFill>
                  <a:prstClr val="black"/>
                </a:solidFill>
              </a:rPr>
              <a:t>tavsiyeler </a:t>
            </a:r>
            <a:r>
              <a:rPr lang="tr-TR" sz="900" i="1" dirty="0">
                <a:solidFill>
                  <a:prstClr val="black"/>
                </a:solidFill>
              </a:rPr>
              <a:t>yatırım danışmanlığı kapsamında değildir. Herhangi bir yatırım aracının alım-satım önerisi ya da getiri vaadi olarak yorumlanmamalıdır. Bu görüşler mali durumunuz ile risk ve getiri tercihlerinize uygun olmayabilir. Bu nedenle</a:t>
            </a:r>
            <a:r>
              <a:rPr lang="tr-TR" sz="900" i="1" dirty="0" smtClean="0">
                <a:solidFill>
                  <a:prstClr val="black"/>
                </a:solidFill>
              </a:rPr>
              <a:t>,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sadece </a:t>
            </a:r>
            <a:r>
              <a:rPr lang="tr-TR" sz="900" i="1" dirty="0">
                <a:solidFill>
                  <a:prstClr val="black"/>
                </a:solidFill>
              </a:rPr>
              <a:t>burada yer alan bilgilere dayanarak yatırım kararı verilmesi beklentilerinize uygun sonuçlar doğurmayabilir</a:t>
            </a:r>
            <a:r>
              <a:rPr lang="tr-TR" sz="900" i="1" dirty="0" smtClean="0">
                <a:solidFill>
                  <a:prstClr val="black"/>
                </a:solidFill>
              </a:rPr>
              <a:t>.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fiyatlar, veriler ve bilgilerin tam ve doğru olduğu garanti edilemez; içerik, haber verilmeksizin değiştirilebilir</a:t>
            </a:r>
            <a:r>
              <a:rPr lang="tr-TR" sz="900" i="1" dirty="0" smtClean="0">
                <a:solidFill>
                  <a:prstClr val="black"/>
                </a:solidFill>
              </a:rPr>
              <a:t>. Bu </a:t>
            </a:r>
            <a:r>
              <a:rPr lang="tr-TR" sz="900" i="1" dirty="0">
                <a:solidFill>
                  <a:prstClr val="black"/>
                </a:solidFill>
              </a:rPr>
              <a:t>kaynakların kullanılması nedeni ile ortaya çıkabilecek </a:t>
            </a:r>
            <a:r>
              <a:rPr lang="tr-TR" sz="900" i="1" dirty="0" smtClean="0">
                <a:solidFill>
                  <a:prstClr val="black"/>
                </a:solidFill>
              </a:rPr>
              <a:t>hatalardan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ya</a:t>
            </a:r>
            <a:r>
              <a:rPr lang="en-US" sz="900" i="1" dirty="0" smtClean="0">
                <a:solidFill>
                  <a:prstClr val="black"/>
                </a:solidFill>
              </a:rPr>
              <a:t> da </a:t>
            </a:r>
            <a:r>
              <a:rPr lang="en-US" sz="900" i="1" dirty="0" err="1" smtClean="0">
                <a:solidFill>
                  <a:prstClr val="black"/>
                </a:solidFill>
              </a:rPr>
              <a:t>zararlardan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Near East Bank Ltd. sorumlu </a:t>
            </a:r>
            <a:r>
              <a:rPr lang="tr-TR" sz="900" i="1" dirty="0" smtClean="0">
                <a:solidFill>
                  <a:prstClr val="black"/>
                </a:solidFill>
              </a:rPr>
              <a:t>de</a:t>
            </a:r>
            <a:r>
              <a:rPr lang="en-US" sz="900" i="1" dirty="0" smtClean="0">
                <a:solidFill>
                  <a:prstClr val="black"/>
                </a:solidFill>
              </a:rPr>
              <a:t>ğ</a:t>
            </a:r>
            <a:r>
              <a:rPr lang="tr-TR" sz="900" i="1" dirty="0" smtClean="0">
                <a:solidFill>
                  <a:prstClr val="black"/>
                </a:solidFill>
              </a:rPr>
              <a:t>ildir</a:t>
            </a:r>
            <a:r>
              <a:rPr lang="tr-TR" sz="900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6" y="0"/>
            <a:ext cx="5328366" cy="1022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" y="6602774"/>
            <a:ext cx="5327493" cy="9584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1992" y="5106270"/>
            <a:ext cx="32049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Kaynaklar</a:t>
            </a:r>
            <a:r>
              <a:rPr lang="en-US" sz="800" dirty="0" smtClean="0"/>
              <a:t>: TÜİK, Bloomberg, TCMB, İSO, T.C. </a:t>
            </a:r>
            <a:r>
              <a:rPr lang="en-US" sz="800" dirty="0" err="1" smtClean="0"/>
              <a:t>Ticaret</a:t>
            </a:r>
            <a:r>
              <a:rPr lang="en-US" sz="800" dirty="0" smtClean="0"/>
              <a:t> </a:t>
            </a:r>
            <a:r>
              <a:rPr lang="en-US" sz="800" dirty="0" err="1" smtClean="0"/>
              <a:t>Bakanlığı</a:t>
            </a:r>
            <a:r>
              <a:rPr lang="en-US" sz="800" dirty="0" smtClean="0"/>
              <a:t>, KKTC DPÖ.</a:t>
            </a:r>
            <a:endParaRPr lang="en-US" sz="800" dirty="0"/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159396" y="1192483"/>
            <a:ext cx="2497690" cy="3763492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900" dirty="0"/>
          </a:p>
        </p:txBody>
      </p:sp>
      <p:sp>
        <p:nvSpPr>
          <p:cNvPr id="7" name="Rectangle 6"/>
          <p:cNvSpPr/>
          <p:nvPr/>
        </p:nvSpPr>
        <p:spPr>
          <a:xfrm>
            <a:off x="129902" y="1166902"/>
            <a:ext cx="236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92426" y="1135338"/>
            <a:ext cx="2483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2804" y="1102998"/>
            <a:ext cx="47758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b="1" dirty="0" err="1"/>
              <a:t>Gayrisafi</a:t>
            </a:r>
            <a:r>
              <a:rPr lang="en-US" sz="900" b="1" dirty="0"/>
              <a:t> Yurt </a:t>
            </a:r>
            <a:r>
              <a:rPr lang="en-US" sz="900" b="1" dirty="0" err="1"/>
              <a:t>İçi</a:t>
            </a:r>
            <a:r>
              <a:rPr lang="en-US" sz="900" b="1" dirty="0"/>
              <a:t> </a:t>
            </a:r>
            <a:r>
              <a:rPr lang="en-US" sz="900" b="1" dirty="0" err="1"/>
              <a:t>Hasıla</a:t>
            </a:r>
            <a:r>
              <a:rPr lang="en-US" sz="900" b="1" dirty="0"/>
              <a:t> (GSYH) 2023 </a:t>
            </a:r>
            <a:r>
              <a:rPr lang="en-US" sz="900" b="1" dirty="0" err="1"/>
              <a:t>yılında</a:t>
            </a:r>
            <a:r>
              <a:rPr lang="en-US" sz="900" b="1" dirty="0"/>
              <a:t> %4,5 </a:t>
            </a:r>
            <a:r>
              <a:rPr lang="en-US" sz="900" b="1" dirty="0" err="1"/>
              <a:t>arttı</a:t>
            </a:r>
            <a:r>
              <a:rPr lang="en-US" sz="900" b="1" dirty="0"/>
              <a:t>.</a:t>
            </a:r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endParaRPr lang="en-US" sz="900" dirty="0"/>
          </a:p>
          <a:p>
            <a:pPr algn="just" fontAlgn="base"/>
            <a:r>
              <a:rPr lang="en-US" sz="900" dirty="0" err="1"/>
              <a:t>Üretim</a:t>
            </a:r>
            <a:r>
              <a:rPr lang="en-US" sz="900" dirty="0"/>
              <a:t> </a:t>
            </a:r>
            <a:r>
              <a:rPr lang="en-US" sz="900" dirty="0" err="1"/>
              <a:t>yöntemine</a:t>
            </a:r>
            <a:r>
              <a:rPr lang="en-US" sz="900" dirty="0"/>
              <a:t> göre </a:t>
            </a:r>
            <a:r>
              <a:rPr lang="en-US" sz="900" dirty="0" err="1"/>
              <a:t>dört</a:t>
            </a:r>
            <a:r>
              <a:rPr lang="en-US" sz="900" dirty="0"/>
              <a:t> </a:t>
            </a:r>
            <a:r>
              <a:rPr lang="en-US" sz="900" dirty="0" err="1"/>
              <a:t>dönem</a:t>
            </a:r>
            <a:r>
              <a:rPr lang="en-US" sz="900" dirty="0"/>
              <a:t> </a:t>
            </a:r>
            <a:r>
              <a:rPr lang="en-US" sz="900" dirty="0" err="1"/>
              <a:t>toplamıyla</a:t>
            </a:r>
            <a:r>
              <a:rPr lang="en-US" sz="900" dirty="0"/>
              <a:t> </a:t>
            </a:r>
            <a:r>
              <a:rPr lang="en-US" sz="900" dirty="0" err="1"/>
              <a:t>elde</a:t>
            </a:r>
            <a:r>
              <a:rPr lang="en-US" sz="900" dirty="0"/>
              <a:t> </a:t>
            </a:r>
            <a:r>
              <a:rPr lang="en-US" sz="900" dirty="0" err="1"/>
              <a:t>edilen</a:t>
            </a:r>
            <a:r>
              <a:rPr lang="en-US" sz="900" dirty="0"/>
              <a:t> </a:t>
            </a:r>
            <a:r>
              <a:rPr lang="en-US" sz="900" dirty="0" err="1"/>
              <a:t>yıllık</a:t>
            </a:r>
            <a:r>
              <a:rPr lang="en-US" sz="900" dirty="0"/>
              <a:t> GSYH, </a:t>
            </a:r>
            <a:r>
              <a:rPr lang="en-US" sz="900" dirty="0" err="1"/>
              <a:t>zincirlenmiş</a:t>
            </a:r>
            <a:r>
              <a:rPr lang="en-US" sz="900" dirty="0"/>
              <a:t> </a:t>
            </a:r>
            <a:r>
              <a:rPr lang="en-US" sz="900" dirty="0" err="1"/>
              <a:t>hacim</a:t>
            </a:r>
            <a:r>
              <a:rPr lang="en-US" sz="900" dirty="0"/>
              <a:t> </a:t>
            </a:r>
            <a:r>
              <a:rPr lang="en-US" sz="900" dirty="0" err="1"/>
              <a:t>endeksi</a:t>
            </a:r>
            <a:r>
              <a:rPr lang="en-US" sz="900" dirty="0"/>
              <a:t> olarak (2009=100), 2023 </a:t>
            </a:r>
            <a:r>
              <a:rPr lang="en-US" sz="900" dirty="0" err="1"/>
              <a:t>yılında</a:t>
            </a:r>
            <a:r>
              <a:rPr lang="en-US" sz="900" dirty="0"/>
              <a:t> bir önceki </a:t>
            </a:r>
            <a:r>
              <a:rPr lang="en-US" sz="900" dirty="0" err="1"/>
              <a:t>yıla</a:t>
            </a:r>
            <a:r>
              <a:rPr lang="en-US" sz="900" dirty="0"/>
              <a:t> göre %4,5 </a:t>
            </a:r>
            <a:r>
              <a:rPr lang="en-US" sz="900" dirty="0" err="1"/>
              <a:t>arttı</a:t>
            </a:r>
            <a:r>
              <a:rPr lang="en-US" sz="900" dirty="0" smtClean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 err="1"/>
              <a:t>Üretim</a:t>
            </a:r>
            <a:r>
              <a:rPr lang="en-US" sz="900" dirty="0"/>
              <a:t> </a:t>
            </a:r>
            <a:r>
              <a:rPr lang="en-US" sz="900" dirty="0" err="1"/>
              <a:t>yöntemine</a:t>
            </a:r>
            <a:r>
              <a:rPr lang="en-US" sz="900" dirty="0"/>
              <a:t> göre </a:t>
            </a:r>
            <a:r>
              <a:rPr lang="en-US" sz="900" dirty="0" err="1"/>
              <a:t>cari</a:t>
            </a:r>
            <a:r>
              <a:rPr lang="en-US" sz="900" dirty="0"/>
              <a:t> </a:t>
            </a:r>
            <a:r>
              <a:rPr lang="en-US" sz="900" dirty="0" err="1"/>
              <a:t>fiyatlarla</a:t>
            </a:r>
            <a:r>
              <a:rPr lang="en-US" sz="900" dirty="0"/>
              <a:t> GSYH, 2023 </a:t>
            </a:r>
            <a:r>
              <a:rPr lang="en-US" sz="900" dirty="0" err="1"/>
              <a:t>yılında</a:t>
            </a:r>
            <a:r>
              <a:rPr lang="en-US" sz="900" dirty="0"/>
              <a:t> bir önceki </a:t>
            </a:r>
            <a:r>
              <a:rPr lang="en-US" sz="900" dirty="0" err="1"/>
              <a:t>yıla</a:t>
            </a:r>
            <a:r>
              <a:rPr lang="en-US" sz="900" dirty="0"/>
              <a:t> göre %75,0 </a:t>
            </a:r>
            <a:r>
              <a:rPr lang="en-US" sz="900" dirty="0" err="1"/>
              <a:t>artarak</a:t>
            </a:r>
            <a:r>
              <a:rPr lang="en-US" sz="900" dirty="0"/>
              <a:t> 26 </a:t>
            </a:r>
            <a:r>
              <a:rPr lang="en-US" sz="900" dirty="0" err="1"/>
              <a:t>trilyon</a:t>
            </a:r>
            <a:r>
              <a:rPr lang="en-US" sz="900" dirty="0"/>
              <a:t> 276 </a:t>
            </a:r>
            <a:r>
              <a:rPr lang="en-US" sz="900" dirty="0" err="1"/>
              <a:t>milyar</a:t>
            </a:r>
            <a:r>
              <a:rPr lang="en-US" sz="900" dirty="0"/>
              <a:t> 307 milyon TL oldu</a:t>
            </a:r>
            <a:r>
              <a:rPr lang="en-US" sz="900" dirty="0" smtClean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 err="1"/>
              <a:t>Kişi</a:t>
            </a:r>
            <a:r>
              <a:rPr lang="en-US" sz="900" dirty="0"/>
              <a:t> </a:t>
            </a:r>
            <a:r>
              <a:rPr lang="en-US" sz="900" dirty="0" err="1"/>
              <a:t>başına</a:t>
            </a:r>
            <a:r>
              <a:rPr lang="en-US" sz="900" dirty="0"/>
              <a:t> </a:t>
            </a:r>
            <a:r>
              <a:rPr lang="en-US" sz="900" dirty="0" err="1"/>
              <a:t>Gayrisafi</a:t>
            </a:r>
            <a:r>
              <a:rPr lang="en-US" sz="900" dirty="0"/>
              <a:t> Yurt </a:t>
            </a:r>
            <a:r>
              <a:rPr lang="en-US" sz="900" dirty="0" err="1"/>
              <a:t>İçi</a:t>
            </a:r>
            <a:r>
              <a:rPr lang="en-US" sz="900" dirty="0"/>
              <a:t> </a:t>
            </a:r>
            <a:r>
              <a:rPr lang="en-US" sz="900" dirty="0" err="1"/>
              <a:t>Hasıla</a:t>
            </a:r>
            <a:r>
              <a:rPr lang="en-US" sz="900" dirty="0"/>
              <a:t> 2023 </a:t>
            </a:r>
            <a:r>
              <a:rPr lang="en-US" sz="900" dirty="0" err="1"/>
              <a:t>yılında</a:t>
            </a:r>
            <a:r>
              <a:rPr lang="en-US" sz="900" dirty="0"/>
              <a:t> 307 bin 952 TL oldu</a:t>
            </a:r>
            <a:r>
              <a:rPr lang="en-US" sz="900" dirty="0" smtClean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GSYH 2023 </a:t>
            </a:r>
            <a:r>
              <a:rPr lang="en-US" sz="900" dirty="0" err="1"/>
              <a:t>yılının</a:t>
            </a:r>
            <a:r>
              <a:rPr lang="en-US" sz="900" dirty="0"/>
              <a:t> </a:t>
            </a:r>
            <a:r>
              <a:rPr lang="en-US" sz="900" dirty="0" err="1"/>
              <a:t>dördüncü</a:t>
            </a:r>
            <a:r>
              <a:rPr lang="en-US" sz="900" dirty="0"/>
              <a:t> </a:t>
            </a:r>
            <a:r>
              <a:rPr lang="en-US" sz="900" dirty="0" err="1"/>
              <a:t>çeyrek</a:t>
            </a:r>
            <a:r>
              <a:rPr lang="en-US" sz="900" dirty="0"/>
              <a:t> ilk </a:t>
            </a:r>
            <a:r>
              <a:rPr lang="en-US" sz="900" dirty="0" err="1"/>
              <a:t>tahmini</a:t>
            </a:r>
            <a:r>
              <a:rPr lang="en-US" sz="900" dirty="0"/>
              <a:t>; </a:t>
            </a:r>
            <a:r>
              <a:rPr lang="en-US" sz="900" dirty="0" err="1"/>
              <a:t>zincirlenmiş</a:t>
            </a:r>
            <a:r>
              <a:rPr lang="en-US" sz="900" dirty="0"/>
              <a:t> </a:t>
            </a:r>
            <a:r>
              <a:rPr lang="en-US" sz="900" dirty="0" err="1"/>
              <a:t>hacim</a:t>
            </a:r>
            <a:r>
              <a:rPr lang="en-US" sz="900" dirty="0"/>
              <a:t> </a:t>
            </a:r>
            <a:r>
              <a:rPr lang="en-US" sz="900" dirty="0" err="1"/>
              <a:t>endeksi</a:t>
            </a:r>
            <a:r>
              <a:rPr lang="en-US" sz="900" dirty="0"/>
              <a:t> olarak,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aynı </a:t>
            </a:r>
            <a:r>
              <a:rPr lang="en-US" sz="900" dirty="0" err="1"/>
              <a:t>çeyreğine</a:t>
            </a:r>
            <a:r>
              <a:rPr lang="en-US" sz="900" dirty="0"/>
              <a:t> göre %4,0 </a:t>
            </a:r>
            <a:r>
              <a:rPr lang="en-US" sz="900" dirty="0" err="1"/>
              <a:t>arttı</a:t>
            </a:r>
            <a:r>
              <a:rPr lang="en-US" sz="900" dirty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6072" y="3650437"/>
            <a:ext cx="49220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50" b="1" dirty="0" smtClean="0"/>
          </a:p>
          <a:p>
            <a:endParaRPr lang="en-US" sz="850" b="1" dirty="0"/>
          </a:p>
          <a:p>
            <a:pPr fontAlgn="base"/>
            <a:endParaRPr lang="en-US" sz="850" dirty="0"/>
          </a:p>
          <a:p>
            <a:endParaRPr lang="en-US" sz="85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2616" y="2889665"/>
            <a:ext cx="4425885" cy="214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211640</TotalTime>
  <Words>455</Words>
  <Application>Microsoft Office PowerPoint</Application>
  <PresentationFormat>Custom</PresentationFormat>
  <Paragraphs>83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Ziyaret Programı</dc:title>
  <dc:creator>Nagihan Kargın</dc:creator>
  <cp:lastModifiedBy>Nagihan Kargın</cp:lastModifiedBy>
  <cp:revision>3810</cp:revision>
  <cp:lastPrinted>2020-06-19T08:48:54Z</cp:lastPrinted>
  <dcterms:created xsi:type="dcterms:W3CDTF">2013-11-22T11:55:19Z</dcterms:created>
  <dcterms:modified xsi:type="dcterms:W3CDTF">2024-05-07T09:49:04Z</dcterms:modified>
</cp:coreProperties>
</file>