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6" r:id="rId1"/>
  </p:sldMasterIdLst>
  <p:notesMasterIdLst>
    <p:notesMasterId r:id="rId5"/>
  </p:notesMasterIdLst>
  <p:sldIdLst>
    <p:sldId id="399" r:id="rId2"/>
    <p:sldId id="406" r:id="rId3"/>
    <p:sldId id="401" r:id="rId4"/>
  </p:sldIdLst>
  <p:sldSz cx="5329238" cy="756126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16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1029"/>
    <a:srgbClr val="990000"/>
    <a:srgbClr val="EAF9FA"/>
    <a:srgbClr val="F7F8F6"/>
    <a:srgbClr val="EFFDFF"/>
    <a:srgbClr val="DEFAFE"/>
    <a:srgbClr val="C7A1ED"/>
    <a:srgbClr val="E8F4F8"/>
    <a:srgbClr val="EDF2F9"/>
    <a:srgbClr val="EAEB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803" autoAdjust="0"/>
    <p:restoredTop sz="91754" autoAdjust="0"/>
  </p:normalViewPr>
  <p:slideViewPr>
    <p:cSldViewPr snapToGrid="0" snapToObjects="1">
      <p:cViewPr varScale="1">
        <p:scale>
          <a:sx n="102" d="100"/>
          <a:sy n="102" d="100"/>
        </p:scale>
        <p:origin x="1524" y="108"/>
      </p:cViewPr>
      <p:guideLst>
        <p:guide orient="horz" pos="2382"/>
        <p:guide pos="16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F4C08CB5-59FE-9546-833F-D6ADB4859A64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698500"/>
            <a:ext cx="2460625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AD8A754-E76F-6B47-9062-6F10A86218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99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8275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36549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04824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73098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41373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09648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77922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46197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682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D8A754-E76F-6B47-9062-6F10A86218B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3682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7957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682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D8A754-E76F-6B47-9062-6F10A86218B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3682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0581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682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D8A754-E76F-6B47-9062-6F10A86218B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3682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3131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155" y="1237457"/>
            <a:ext cx="3996929" cy="2632440"/>
          </a:xfrm>
        </p:spPr>
        <p:txBody>
          <a:bodyPr anchor="b"/>
          <a:lstStyle>
            <a:lvl1pPr algn="ctr">
              <a:defRPr sz="2623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6155" y="3971414"/>
            <a:ext cx="3996929" cy="1825554"/>
          </a:xfrm>
        </p:spPr>
        <p:txBody>
          <a:bodyPr/>
          <a:lstStyle>
            <a:lvl1pPr marL="0" indent="0" algn="ctr">
              <a:buNone/>
              <a:defRPr sz="1049"/>
            </a:lvl1pPr>
            <a:lvl2pPr marL="199842" indent="0" algn="ctr">
              <a:buNone/>
              <a:defRPr sz="874"/>
            </a:lvl2pPr>
            <a:lvl3pPr marL="399684" indent="0" algn="ctr">
              <a:buNone/>
              <a:defRPr sz="787"/>
            </a:lvl3pPr>
            <a:lvl4pPr marL="599526" indent="0" algn="ctr">
              <a:buNone/>
              <a:defRPr sz="699"/>
            </a:lvl4pPr>
            <a:lvl5pPr marL="799368" indent="0" algn="ctr">
              <a:buNone/>
              <a:defRPr sz="699"/>
            </a:lvl5pPr>
            <a:lvl6pPr marL="999211" indent="0" algn="ctr">
              <a:buNone/>
              <a:defRPr sz="699"/>
            </a:lvl6pPr>
            <a:lvl7pPr marL="1199053" indent="0" algn="ctr">
              <a:buNone/>
              <a:defRPr sz="699"/>
            </a:lvl7pPr>
            <a:lvl8pPr marL="1398895" indent="0" algn="ctr">
              <a:buNone/>
              <a:defRPr sz="699"/>
            </a:lvl8pPr>
            <a:lvl9pPr marL="1598737" indent="0" algn="ctr">
              <a:buNone/>
              <a:defRPr sz="699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415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215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3736" y="402567"/>
            <a:ext cx="1149117" cy="64078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6385" y="402567"/>
            <a:ext cx="3380735" cy="640782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104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978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609" y="1885066"/>
            <a:ext cx="4596468" cy="3145275"/>
          </a:xfrm>
        </p:spPr>
        <p:txBody>
          <a:bodyPr anchor="b"/>
          <a:lstStyle>
            <a:lvl1pPr>
              <a:defRPr sz="2623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3609" y="5060096"/>
            <a:ext cx="4596468" cy="1654026"/>
          </a:xfrm>
        </p:spPr>
        <p:txBody>
          <a:bodyPr/>
          <a:lstStyle>
            <a:lvl1pPr marL="0" indent="0">
              <a:buNone/>
              <a:defRPr sz="1049">
                <a:solidFill>
                  <a:schemeClr val="tx1">
                    <a:tint val="75000"/>
                  </a:schemeClr>
                </a:solidFill>
              </a:defRPr>
            </a:lvl1pPr>
            <a:lvl2pPr marL="199842" indent="0">
              <a:buNone/>
              <a:defRPr sz="874">
                <a:solidFill>
                  <a:schemeClr val="tx1">
                    <a:tint val="75000"/>
                  </a:schemeClr>
                </a:solidFill>
              </a:defRPr>
            </a:lvl2pPr>
            <a:lvl3pPr marL="399684" indent="0">
              <a:buNone/>
              <a:defRPr sz="787">
                <a:solidFill>
                  <a:schemeClr val="tx1">
                    <a:tint val="75000"/>
                  </a:schemeClr>
                </a:solidFill>
              </a:defRPr>
            </a:lvl3pPr>
            <a:lvl4pPr marL="599526" indent="0">
              <a:buNone/>
              <a:defRPr sz="699">
                <a:solidFill>
                  <a:schemeClr val="tx1">
                    <a:tint val="75000"/>
                  </a:schemeClr>
                </a:solidFill>
              </a:defRPr>
            </a:lvl4pPr>
            <a:lvl5pPr marL="799368" indent="0">
              <a:buNone/>
              <a:defRPr sz="699">
                <a:solidFill>
                  <a:schemeClr val="tx1">
                    <a:tint val="75000"/>
                  </a:schemeClr>
                </a:solidFill>
              </a:defRPr>
            </a:lvl5pPr>
            <a:lvl6pPr marL="999211" indent="0">
              <a:buNone/>
              <a:defRPr sz="699">
                <a:solidFill>
                  <a:schemeClr val="tx1">
                    <a:tint val="75000"/>
                  </a:schemeClr>
                </a:solidFill>
              </a:defRPr>
            </a:lvl6pPr>
            <a:lvl7pPr marL="1199053" indent="0">
              <a:buNone/>
              <a:defRPr sz="699">
                <a:solidFill>
                  <a:schemeClr val="tx1">
                    <a:tint val="75000"/>
                  </a:schemeClr>
                </a:solidFill>
              </a:defRPr>
            </a:lvl7pPr>
            <a:lvl8pPr marL="1398895" indent="0">
              <a:buNone/>
              <a:defRPr sz="699">
                <a:solidFill>
                  <a:schemeClr val="tx1">
                    <a:tint val="75000"/>
                  </a:schemeClr>
                </a:solidFill>
              </a:defRPr>
            </a:lvl8pPr>
            <a:lvl9pPr marL="1598737" indent="0">
              <a:buNone/>
              <a:defRPr sz="6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928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385" y="2012836"/>
            <a:ext cx="2264926" cy="47975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97927" y="2012836"/>
            <a:ext cx="2264926" cy="47975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458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079" y="402568"/>
            <a:ext cx="4596468" cy="146149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080" y="1853560"/>
            <a:ext cx="2254517" cy="908401"/>
          </a:xfrm>
        </p:spPr>
        <p:txBody>
          <a:bodyPr anchor="b"/>
          <a:lstStyle>
            <a:lvl1pPr marL="0" indent="0">
              <a:buNone/>
              <a:defRPr sz="1049" b="1"/>
            </a:lvl1pPr>
            <a:lvl2pPr marL="199842" indent="0">
              <a:buNone/>
              <a:defRPr sz="874" b="1"/>
            </a:lvl2pPr>
            <a:lvl3pPr marL="399684" indent="0">
              <a:buNone/>
              <a:defRPr sz="787" b="1"/>
            </a:lvl3pPr>
            <a:lvl4pPr marL="599526" indent="0">
              <a:buNone/>
              <a:defRPr sz="699" b="1"/>
            </a:lvl4pPr>
            <a:lvl5pPr marL="799368" indent="0">
              <a:buNone/>
              <a:defRPr sz="699" b="1"/>
            </a:lvl5pPr>
            <a:lvl6pPr marL="999211" indent="0">
              <a:buNone/>
              <a:defRPr sz="699" b="1"/>
            </a:lvl6pPr>
            <a:lvl7pPr marL="1199053" indent="0">
              <a:buNone/>
              <a:defRPr sz="699" b="1"/>
            </a:lvl7pPr>
            <a:lvl8pPr marL="1398895" indent="0">
              <a:buNone/>
              <a:defRPr sz="699" b="1"/>
            </a:lvl8pPr>
            <a:lvl9pPr marL="1598737" indent="0">
              <a:buNone/>
              <a:defRPr sz="699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7080" y="2761961"/>
            <a:ext cx="2254517" cy="406242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97927" y="1853560"/>
            <a:ext cx="2265620" cy="908401"/>
          </a:xfrm>
        </p:spPr>
        <p:txBody>
          <a:bodyPr anchor="b"/>
          <a:lstStyle>
            <a:lvl1pPr marL="0" indent="0">
              <a:buNone/>
              <a:defRPr sz="1049" b="1"/>
            </a:lvl1pPr>
            <a:lvl2pPr marL="199842" indent="0">
              <a:buNone/>
              <a:defRPr sz="874" b="1"/>
            </a:lvl2pPr>
            <a:lvl3pPr marL="399684" indent="0">
              <a:buNone/>
              <a:defRPr sz="787" b="1"/>
            </a:lvl3pPr>
            <a:lvl4pPr marL="599526" indent="0">
              <a:buNone/>
              <a:defRPr sz="699" b="1"/>
            </a:lvl4pPr>
            <a:lvl5pPr marL="799368" indent="0">
              <a:buNone/>
              <a:defRPr sz="699" b="1"/>
            </a:lvl5pPr>
            <a:lvl6pPr marL="999211" indent="0">
              <a:buNone/>
              <a:defRPr sz="699" b="1"/>
            </a:lvl6pPr>
            <a:lvl7pPr marL="1199053" indent="0">
              <a:buNone/>
              <a:defRPr sz="699" b="1"/>
            </a:lvl7pPr>
            <a:lvl8pPr marL="1398895" indent="0">
              <a:buNone/>
              <a:defRPr sz="699" b="1"/>
            </a:lvl8pPr>
            <a:lvl9pPr marL="1598737" indent="0">
              <a:buNone/>
              <a:defRPr sz="699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97927" y="2761961"/>
            <a:ext cx="2265620" cy="406242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234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448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520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079" y="504084"/>
            <a:ext cx="1718818" cy="1764295"/>
          </a:xfrm>
        </p:spPr>
        <p:txBody>
          <a:bodyPr anchor="b"/>
          <a:lstStyle>
            <a:lvl1pPr>
              <a:defRPr sz="1399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5620" y="1088682"/>
            <a:ext cx="2697927" cy="5373398"/>
          </a:xfrm>
        </p:spPr>
        <p:txBody>
          <a:bodyPr/>
          <a:lstStyle>
            <a:lvl1pPr>
              <a:defRPr sz="1399"/>
            </a:lvl1pPr>
            <a:lvl2pPr>
              <a:defRPr sz="1224"/>
            </a:lvl2pPr>
            <a:lvl3pPr>
              <a:defRPr sz="1049"/>
            </a:lvl3pPr>
            <a:lvl4pPr>
              <a:defRPr sz="874"/>
            </a:lvl4pPr>
            <a:lvl5pPr>
              <a:defRPr sz="874"/>
            </a:lvl5pPr>
            <a:lvl6pPr>
              <a:defRPr sz="874"/>
            </a:lvl6pPr>
            <a:lvl7pPr>
              <a:defRPr sz="874"/>
            </a:lvl7pPr>
            <a:lvl8pPr>
              <a:defRPr sz="874"/>
            </a:lvl8pPr>
            <a:lvl9pPr>
              <a:defRPr sz="874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7079" y="2268379"/>
            <a:ext cx="1718818" cy="4202453"/>
          </a:xfrm>
        </p:spPr>
        <p:txBody>
          <a:bodyPr/>
          <a:lstStyle>
            <a:lvl1pPr marL="0" indent="0">
              <a:buNone/>
              <a:defRPr sz="699"/>
            </a:lvl1pPr>
            <a:lvl2pPr marL="199842" indent="0">
              <a:buNone/>
              <a:defRPr sz="612"/>
            </a:lvl2pPr>
            <a:lvl3pPr marL="399684" indent="0">
              <a:buNone/>
              <a:defRPr sz="525"/>
            </a:lvl3pPr>
            <a:lvl4pPr marL="599526" indent="0">
              <a:buNone/>
              <a:defRPr sz="437"/>
            </a:lvl4pPr>
            <a:lvl5pPr marL="799368" indent="0">
              <a:buNone/>
              <a:defRPr sz="437"/>
            </a:lvl5pPr>
            <a:lvl6pPr marL="999211" indent="0">
              <a:buNone/>
              <a:defRPr sz="437"/>
            </a:lvl6pPr>
            <a:lvl7pPr marL="1199053" indent="0">
              <a:buNone/>
              <a:defRPr sz="437"/>
            </a:lvl7pPr>
            <a:lvl8pPr marL="1398895" indent="0">
              <a:buNone/>
              <a:defRPr sz="437"/>
            </a:lvl8pPr>
            <a:lvl9pPr marL="1598737" indent="0">
              <a:buNone/>
              <a:defRPr sz="43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133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079" y="504084"/>
            <a:ext cx="1718818" cy="1764295"/>
          </a:xfrm>
        </p:spPr>
        <p:txBody>
          <a:bodyPr anchor="b"/>
          <a:lstStyle>
            <a:lvl1pPr>
              <a:defRPr sz="1399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65620" y="1088682"/>
            <a:ext cx="2697927" cy="5373398"/>
          </a:xfrm>
        </p:spPr>
        <p:txBody>
          <a:bodyPr/>
          <a:lstStyle>
            <a:lvl1pPr marL="0" indent="0">
              <a:buNone/>
              <a:defRPr sz="1399"/>
            </a:lvl1pPr>
            <a:lvl2pPr marL="199842" indent="0">
              <a:buNone/>
              <a:defRPr sz="1224"/>
            </a:lvl2pPr>
            <a:lvl3pPr marL="399684" indent="0">
              <a:buNone/>
              <a:defRPr sz="1049"/>
            </a:lvl3pPr>
            <a:lvl4pPr marL="599526" indent="0">
              <a:buNone/>
              <a:defRPr sz="874"/>
            </a:lvl4pPr>
            <a:lvl5pPr marL="799368" indent="0">
              <a:buNone/>
              <a:defRPr sz="874"/>
            </a:lvl5pPr>
            <a:lvl6pPr marL="999211" indent="0">
              <a:buNone/>
              <a:defRPr sz="874"/>
            </a:lvl6pPr>
            <a:lvl7pPr marL="1199053" indent="0">
              <a:buNone/>
              <a:defRPr sz="874"/>
            </a:lvl7pPr>
            <a:lvl8pPr marL="1398895" indent="0">
              <a:buNone/>
              <a:defRPr sz="874"/>
            </a:lvl8pPr>
            <a:lvl9pPr marL="1598737" indent="0">
              <a:buNone/>
              <a:defRPr sz="874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7079" y="2268379"/>
            <a:ext cx="1718818" cy="4202453"/>
          </a:xfrm>
        </p:spPr>
        <p:txBody>
          <a:bodyPr/>
          <a:lstStyle>
            <a:lvl1pPr marL="0" indent="0">
              <a:buNone/>
              <a:defRPr sz="699"/>
            </a:lvl1pPr>
            <a:lvl2pPr marL="199842" indent="0">
              <a:buNone/>
              <a:defRPr sz="612"/>
            </a:lvl2pPr>
            <a:lvl3pPr marL="399684" indent="0">
              <a:buNone/>
              <a:defRPr sz="525"/>
            </a:lvl3pPr>
            <a:lvl4pPr marL="599526" indent="0">
              <a:buNone/>
              <a:defRPr sz="437"/>
            </a:lvl4pPr>
            <a:lvl5pPr marL="799368" indent="0">
              <a:buNone/>
              <a:defRPr sz="437"/>
            </a:lvl5pPr>
            <a:lvl6pPr marL="999211" indent="0">
              <a:buNone/>
              <a:defRPr sz="437"/>
            </a:lvl6pPr>
            <a:lvl7pPr marL="1199053" indent="0">
              <a:buNone/>
              <a:defRPr sz="437"/>
            </a:lvl7pPr>
            <a:lvl8pPr marL="1398895" indent="0">
              <a:buNone/>
              <a:defRPr sz="437"/>
            </a:lvl8pPr>
            <a:lvl9pPr marL="1598737" indent="0">
              <a:buNone/>
              <a:defRPr sz="43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773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385" y="402568"/>
            <a:ext cx="4596468" cy="1461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385" y="2012836"/>
            <a:ext cx="4596468" cy="4797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385" y="7008171"/>
            <a:ext cx="1199079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D8407-0FC9-024E-B6AD-13A092104943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5310" y="7008171"/>
            <a:ext cx="1798618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3774" y="7008171"/>
            <a:ext cx="1199079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76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xStyles>
    <p:titleStyle>
      <a:lvl1pPr algn="l" defTabSz="399684" rtl="0" eaLnBrk="1" latinLnBrk="0" hangingPunct="1">
        <a:lnSpc>
          <a:spcPct val="90000"/>
        </a:lnSpc>
        <a:spcBef>
          <a:spcPct val="0"/>
        </a:spcBef>
        <a:buNone/>
        <a:defRPr sz="192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9921" indent="-99921" algn="l" defTabSz="399684" rtl="0" eaLnBrk="1" latinLnBrk="0" hangingPunct="1">
        <a:lnSpc>
          <a:spcPct val="90000"/>
        </a:lnSpc>
        <a:spcBef>
          <a:spcPts val="437"/>
        </a:spcBef>
        <a:buFont typeface="Arial" panose="020B0604020202020204" pitchFamily="34" charset="0"/>
        <a:buChar char="•"/>
        <a:defRPr sz="1224" kern="1200">
          <a:solidFill>
            <a:schemeClr val="tx1"/>
          </a:solidFill>
          <a:latin typeface="+mn-lt"/>
          <a:ea typeface="+mn-ea"/>
          <a:cs typeface="+mn-cs"/>
        </a:defRPr>
      </a:lvl1pPr>
      <a:lvl2pPr marL="299763" indent="-99921" algn="l" defTabSz="399684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499605" indent="-99921" algn="l" defTabSz="399684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874" kern="1200">
          <a:solidFill>
            <a:schemeClr val="tx1"/>
          </a:solidFill>
          <a:latin typeface="+mn-lt"/>
          <a:ea typeface="+mn-ea"/>
          <a:cs typeface="+mn-cs"/>
        </a:defRPr>
      </a:lvl3pPr>
      <a:lvl4pPr marL="699447" indent="-99921" algn="l" defTabSz="399684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4pPr>
      <a:lvl5pPr marL="899290" indent="-99921" algn="l" defTabSz="399684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5pPr>
      <a:lvl6pPr marL="1099132" indent="-99921" algn="l" defTabSz="399684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6pPr>
      <a:lvl7pPr marL="1298974" indent="-99921" algn="l" defTabSz="399684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7pPr>
      <a:lvl8pPr marL="1498816" indent="-99921" algn="l" defTabSz="399684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8pPr>
      <a:lvl9pPr marL="1698658" indent="-99921" algn="l" defTabSz="399684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1pPr>
      <a:lvl2pPr marL="199842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2pPr>
      <a:lvl3pPr marL="399684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3pPr>
      <a:lvl4pPr marL="599526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4pPr>
      <a:lvl5pPr marL="799368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5pPr>
      <a:lvl6pPr marL="999211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6pPr>
      <a:lvl7pPr marL="1199053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7pPr>
      <a:lvl8pPr marL="1398895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8pPr>
      <a:lvl9pPr marL="1598737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0407" y="664962"/>
            <a:ext cx="2118832" cy="39410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22118" y="7151316"/>
            <a:ext cx="1849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3" y="-8190"/>
            <a:ext cx="5328366" cy="1024217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155863" y="469201"/>
            <a:ext cx="208525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PİYASA BÜLTENİ</a:t>
            </a:r>
          </a:p>
          <a:p>
            <a:r>
              <a:rPr lang="en-US" sz="12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Mart 2024-SAYI:6</a:t>
            </a:r>
            <a:endParaRPr lang="en-US" sz="1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6400" y="7151316"/>
            <a:ext cx="24667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www.neareastbank.com</a:t>
            </a:r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Placeholder 18"/>
          <p:cNvSpPr txBox="1">
            <a:spLocks/>
          </p:cNvSpPr>
          <p:nvPr/>
        </p:nvSpPr>
        <p:spPr>
          <a:xfrm>
            <a:off x="267008" y="2160744"/>
            <a:ext cx="2056479" cy="240462"/>
          </a:xfrm>
          <a:prstGeom prst="rect">
            <a:avLst/>
          </a:prstGeom>
        </p:spPr>
        <p:txBody>
          <a:bodyPr>
            <a:noAutofit/>
          </a:bodyPr>
          <a:lstStyle>
            <a:lvl1pPr marL="99921" indent="-99921" algn="l" defTabSz="399684" rtl="0" eaLnBrk="1" latinLnBrk="0" hangingPunct="1">
              <a:lnSpc>
                <a:spcPct val="90000"/>
              </a:lnSpc>
              <a:spcBef>
                <a:spcPts val="437"/>
              </a:spcBef>
              <a:buFont typeface="Arial" panose="020B0604020202020204" pitchFamily="34" charset="0"/>
              <a:buChar char="•"/>
              <a:defRPr sz="12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9763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99605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87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99447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9290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9132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98974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98816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98658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000" b="1" dirty="0"/>
              <a:t>TCMB PPK </a:t>
            </a:r>
            <a:r>
              <a:rPr lang="en-US" sz="1000" b="1" dirty="0" err="1"/>
              <a:t>Kararı</a:t>
            </a:r>
            <a:r>
              <a:rPr lang="en-US" sz="1000" b="1" dirty="0"/>
              <a:t>, Mart 2024</a:t>
            </a:r>
          </a:p>
        </p:txBody>
      </p:sp>
      <p:sp>
        <p:nvSpPr>
          <p:cNvPr id="4" name="Rectangle 3"/>
          <p:cNvSpPr/>
          <p:nvPr/>
        </p:nvSpPr>
        <p:spPr>
          <a:xfrm>
            <a:off x="267008" y="2446154"/>
            <a:ext cx="479522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900" dirty="0" err="1"/>
              <a:t>Türkiye</a:t>
            </a:r>
            <a:r>
              <a:rPr lang="en-US" sz="900" dirty="0"/>
              <a:t> </a:t>
            </a:r>
            <a:r>
              <a:rPr lang="en-US" sz="900" dirty="0" err="1"/>
              <a:t>Cumhuriyet</a:t>
            </a:r>
            <a:r>
              <a:rPr lang="en-US" sz="900" dirty="0"/>
              <a:t> Merkez </a:t>
            </a:r>
            <a:r>
              <a:rPr lang="en-US" sz="900" dirty="0" err="1"/>
              <a:t>Bankası</a:t>
            </a:r>
            <a:r>
              <a:rPr lang="en-US" sz="900" dirty="0"/>
              <a:t> </a:t>
            </a:r>
            <a:r>
              <a:rPr lang="en-US" sz="900" dirty="0" err="1"/>
              <a:t>beklenti</a:t>
            </a:r>
            <a:r>
              <a:rPr lang="en-US" sz="900" dirty="0"/>
              <a:t> </a:t>
            </a:r>
            <a:r>
              <a:rPr lang="en-US" sz="900" dirty="0" err="1"/>
              <a:t>üzeri</a:t>
            </a:r>
            <a:r>
              <a:rPr lang="en-US" sz="900" dirty="0"/>
              <a:t> </a:t>
            </a:r>
            <a:r>
              <a:rPr lang="en-US" sz="900" dirty="0" err="1"/>
              <a:t>artan</a:t>
            </a:r>
            <a:r>
              <a:rPr lang="en-US" sz="900" dirty="0"/>
              <a:t> </a:t>
            </a:r>
            <a:r>
              <a:rPr lang="en-US" sz="900" dirty="0" err="1"/>
              <a:t>enflasyonun</a:t>
            </a:r>
            <a:r>
              <a:rPr lang="en-US" sz="900" dirty="0"/>
              <a:t> </a:t>
            </a:r>
            <a:r>
              <a:rPr lang="en-US" sz="900" dirty="0" err="1"/>
              <a:t>gölgesinde</a:t>
            </a:r>
            <a:r>
              <a:rPr lang="en-US" sz="900" dirty="0"/>
              <a:t> </a:t>
            </a:r>
            <a:r>
              <a:rPr lang="en-US" sz="900" dirty="0" err="1"/>
              <a:t>sürpriz</a:t>
            </a:r>
            <a:r>
              <a:rPr lang="en-US" sz="900" dirty="0"/>
              <a:t> şekilde </a:t>
            </a:r>
            <a:r>
              <a:rPr lang="en-US" sz="900" dirty="0" err="1"/>
              <a:t>politika</a:t>
            </a:r>
            <a:r>
              <a:rPr lang="en-US" sz="900" dirty="0"/>
              <a:t> </a:t>
            </a:r>
            <a:r>
              <a:rPr lang="en-US" sz="900" dirty="0" err="1"/>
              <a:t>faizini</a:t>
            </a:r>
            <a:r>
              <a:rPr lang="en-US" sz="900" dirty="0"/>
              <a:t> </a:t>
            </a:r>
            <a:r>
              <a:rPr lang="en-US" sz="900" dirty="0" err="1"/>
              <a:t>yukarı</a:t>
            </a:r>
            <a:r>
              <a:rPr lang="en-US" sz="900" dirty="0"/>
              <a:t> </a:t>
            </a:r>
            <a:r>
              <a:rPr lang="en-US" sz="900" dirty="0" err="1"/>
              <a:t>çekerken</a:t>
            </a:r>
            <a:r>
              <a:rPr lang="en-US" sz="900" dirty="0"/>
              <a:t> </a:t>
            </a:r>
            <a:r>
              <a:rPr lang="en-US" sz="900" dirty="0" err="1"/>
              <a:t>gecelik</a:t>
            </a:r>
            <a:r>
              <a:rPr lang="en-US" sz="900" dirty="0"/>
              <a:t> </a:t>
            </a:r>
            <a:r>
              <a:rPr lang="en-US" sz="900" dirty="0" err="1"/>
              <a:t>borçlanma</a:t>
            </a:r>
            <a:r>
              <a:rPr lang="en-US" sz="900" dirty="0"/>
              <a:t> ve </a:t>
            </a:r>
            <a:r>
              <a:rPr lang="en-US" sz="900" dirty="0" err="1"/>
              <a:t>borç</a:t>
            </a:r>
            <a:r>
              <a:rPr lang="en-US" sz="900" dirty="0"/>
              <a:t> </a:t>
            </a:r>
            <a:r>
              <a:rPr lang="en-US" sz="900" dirty="0" err="1"/>
              <a:t>verme</a:t>
            </a:r>
            <a:r>
              <a:rPr lang="en-US" sz="900" dirty="0"/>
              <a:t> </a:t>
            </a:r>
            <a:r>
              <a:rPr lang="en-US" sz="900" dirty="0" err="1"/>
              <a:t>faizlerini</a:t>
            </a:r>
            <a:r>
              <a:rPr lang="en-US" sz="900" dirty="0"/>
              <a:t> </a:t>
            </a:r>
            <a:r>
              <a:rPr lang="en-US" sz="900" dirty="0" err="1"/>
              <a:t>belirlemede</a:t>
            </a:r>
            <a:r>
              <a:rPr lang="en-US" sz="900" dirty="0"/>
              <a:t> </a:t>
            </a:r>
            <a:r>
              <a:rPr lang="en-US" sz="900" dirty="0" err="1"/>
              <a:t>kullanılan</a:t>
            </a:r>
            <a:r>
              <a:rPr lang="en-US" sz="900" dirty="0"/>
              <a:t> </a:t>
            </a:r>
            <a:r>
              <a:rPr lang="en-US" sz="900" dirty="0" err="1"/>
              <a:t>marjı</a:t>
            </a:r>
            <a:r>
              <a:rPr lang="en-US" sz="900" dirty="0"/>
              <a:t> </a:t>
            </a:r>
            <a:r>
              <a:rPr lang="en-US" sz="900" dirty="0" err="1"/>
              <a:t>artırdı</a:t>
            </a:r>
            <a:r>
              <a:rPr lang="en-US" sz="900" dirty="0"/>
              <a:t>. </a:t>
            </a:r>
          </a:p>
          <a:p>
            <a:pPr algn="just"/>
            <a:r>
              <a:rPr lang="en-US" sz="900" dirty="0"/>
              <a:t>TCMB Para </a:t>
            </a:r>
            <a:r>
              <a:rPr lang="en-US" sz="900" dirty="0" err="1"/>
              <a:t>Politikası</a:t>
            </a:r>
            <a:r>
              <a:rPr lang="en-US" sz="900" dirty="0"/>
              <a:t> </a:t>
            </a:r>
            <a:r>
              <a:rPr lang="en-US" sz="900" dirty="0" err="1"/>
              <a:t>Kurulu</a:t>
            </a:r>
            <a:r>
              <a:rPr lang="en-US" sz="900" dirty="0"/>
              <a:t> </a:t>
            </a:r>
            <a:r>
              <a:rPr lang="en-US" sz="900" dirty="0" err="1"/>
              <a:t>bir</a:t>
            </a:r>
            <a:r>
              <a:rPr lang="en-US" sz="900" dirty="0"/>
              <a:t> </a:t>
            </a:r>
            <a:r>
              <a:rPr lang="en-US" sz="900" dirty="0" err="1"/>
              <a:t>haftalık</a:t>
            </a:r>
            <a:r>
              <a:rPr lang="en-US" sz="900" dirty="0"/>
              <a:t> repo </a:t>
            </a:r>
            <a:r>
              <a:rPr lang="en-US" sz="900" dirty="0" err="1"/>
              <a:t>faizini</a:t>
            </a:r>
            <a:r>
              <a:rPr lang="en-US" sz="900" dirty="0"/>
              <a:t> 500 </a:t>
            </a:r>
            <a:r>
              <a:rPr lang="en-US" sz="900" dirty="0" err="1"/>
              <a:t>baz</a:t>
            </a:r>
            <a:r>
              <a:rPr lang="en-US" sz="900" dirty="0"/>
              <a:t> </a:t>
            </a:r>
            <a:r>
              <a:rPr lang="en-US" sz="900" dirty="0" err="1"/>
              <a:t>puan</a:t>
            </a:r>
            <a:r>
              <a:rPr lang="en-US" sz="900" dirty="0"/>
              <a:t> </a:t>
            </a:r>
            <a:r>
              <a:rPr lang="en-US" sz="900" dirty="0" err="1"/>
              <a:t>artışla</a:t>
            </a:r>
            <a:r>
              <a:rPr lang="en-US" sz="900" dirty="0"/>
              <a:t> %50’ye </a:t>
            </a:r>
            <a:r>
              <a:rPr lang="en-US" sz="900" dirty="0" err="1"/>
              <a:t>yükseltti</a:t>
            </a:r>
            <a:r>
              <a:rPr lang="en-US" sz="900" dirty="0"/>
              <a:t>. Bloomberg </a:t>
            </a:r>
            <a:r>
              <a:rPr lang="en-US" sz="900" dirty="0" err="1"/>
              <a:t>anketinde</a:t>
            </a:r>
            <a:r>
              <a:rPr lang="en-US" sz="900" dirty="0"/>
              <a:t> </a:t>
            </a:r>
            <a:r>
              <a:rPr lang="en-US" sz="900" dirty="0" err="1"/>
              <a:t>medyan</a:t>
            </a:r>
            <a:r>
              <a:rPr lang="en-US" sz="900" dirty="0"/>
              <a:t> </a:t>
            </a:r>
            <a:r>
              <a:rPr lang="en-US" sz="900" dirty="0" err="1"/>
              <a:t>beklenti</a:t>
            </a:r>
            <a:r>
              <a:rPr lang="en-US" sz="900" dirty="0"/>
              <a:t> </a:t>
            </a:r>
            <a:r>
              <a:rPr lang="en-US" sz="900" dirty="0" err="1"/>
              <a:t>faizin</a:t>
            </a:r>
            <a:r>
              <a:rPr lang="en-US" sz="900" dirty="0"/>
              <a:t> %45’te </a:t>
            </a:r>
            <a:r>
              <a:rPr lang="en-US" sz="900" dirty="0" err="1"/>
              <a:t>tutulması</a:t>
            </a:r>
            <a:r>
              <a:rPr lang="en-US" sz="900" dirty="0"/>
              <a:t> </a:t>
            </a:r>
            <a:r>
              <a:rPr lang="en-US" sz="900" dirty="0" err="1"/>
              <a:t>yönündeydi</a:t>
            </a:r>
            <a:r>
              <a:rPr lang="en-US" sz="900" dirty="0"/>
              <a:t>. Sadece iki </a:t>
            </a:r>
            <a:r>
              <a:rPr lang="en-US" sz="900" dirty="0" err="1"/>
              <a:t>ekonomist</a:t>
            </a:r>
            <a:r>
              <a:rPr lang="en-US" sz="900" dirty="0"/>
              <a:t> </a:t>
            </a:r>
            <a:r>
              <a:rPr lang="en-US" sz="900" dirty="0" err="1"/>
              <a:t>faiz</a:t>
            </a:r>
            <a:r>
              <a:rPr lang="en-US" sz="900" dirty="0"/>
              <a:t> </a:t>
            </a:r>
            <a:r>
              <a:rPr lang="en-US" sz="900" dirty="0" err="1"/>
              <a:t>artışı</a:t>
            </a:r>
            <a:r>
              <a:rPr lang="en-US" sz="900" dirty="0"/>
              <a:t> </a:t>
            </a:r>
            <a:r>
              <a:rPr lang="en-US" sz="900" dirty="0" err="1"/>
              <a:t>öngörürken</a:t>
            </a:r>
            <a:r>
              <a:rPr lang="en-US" sz="900" dirty="0"/>
              <a:t> </a:t>
            </a:r>
            <a:r>
              <a:rPr lang="en-US" sz="900" dirty="0" err="1"/>
              <a:t>bu</a:t>
            </a:r>
            <a:r>
              <a:rPr lang="en-US" sz="900" dirty="0"/>
              <a:t> </a:t>
            </a:r>
            <a:r>
              <a:rPr lang="en-US" sz="900" dirty="0" err="1"/>
              <a:t>ekonomistlerden</a:t>
            </a:r>
            <a:r>
              <a:rPr lang="en-US" sz="900" dirty="0"/>
              <a:t> </a:t>
            </a:r>
            <a:r>
              <a:rPr lang="en-US" sz="900" dirty="0" err="1"/>
              <a:t>biri</a:t>
            </a:r>
            <a:r>
              <a:rPr lang="en-US" sz="900" dirty="0"/>
              <a:t> 250 </a:t>
            </a:r>
            <a:r>
              <a:rPr lang="en-US" sz="900" dirty="0" err="1"/>
              <a:t>baz</a:t>
            </a:r>
            <a:r>
              <a:rPr lang="en-US" sz="900" dirty="0"/>
              <a:t> </a:t>
            </a:r>
            <a:r>
              <a:rPr lang="en-US" sz="900" dirty="0" err="1"/>
              <a:t>puan</a:t>
            </a:r>
            <a:r>
              <a:rPr lang="en-US" sz="900" dirty="0"/>
              <a:t>, </a:t>
            </a:r>
            <a:r>
              <a:rPr lang="en-US" sz="900" dirty="0" err="1"/>
              <a:t>biri</a:t>
            </a:r>
            <a:r>
              <a:rPr lang="en-US" sz="900" dirty="0"/>
              <a:t> 500 </a:t>
            </a:r>
            <a:r>
              <a:rPr lang="en-US" sz="900" dirty="0" err="1"/>
              <a:t>baz</a:t>
            </a:r>
            <a:r>
              <a:rPr lang="en-US" sz="900" dirty="0"/>
              <a:t> </a:t>
            </a:r>
            <a:r>
              <a:rPr lang="en-US" sz="900" dirty="0" err="1"/>
              <a:t>puan</a:t>
            </a:r>
            <a:r>
              <a:rPr lang="en-US" sz="900" dirty="0"/>
              <a:t> </a:t>
            </a:r>
            <a:r>
              <a:rPr lang="en-US" sz="900" dirty="0" err="1"/>
              <a:t>artış</a:t>
            </a:r>
            <a:r>
              <a:rPr lang="en-US" sz="900" dirty="0"/>
              <a:t> </a:t>
            </a:r>
            <a:r>
              <a:rPr lang="en-US" sz="900" dirty="0" err="1"/>
              <a:t>tahmin</a:t>
            </a:r>
            <a:r>
              <a:rPr lang="en-US" sz="900" dirty="0"/>
              <a:t> </a:t>
            </a:r>
            <a:r>
              <a:rPr lang="en-US" sz="900" dirty="0" err="1"/>
              <a:t>etmişti</a:t>
            </a:r>
            <a:r>
              <a:rPr lang="en-US" sz="900" dirty="0"/>
              <a:t>.</a:t>
            </a:r>
          </a:p>
          <a:p>
            <a:pPr algn="just"/>
            <a:r>
              <a:rPr lang="en-US" sz="900" dirty="0"/>
              <a:t>Para </a:t>
            </a:r>
            <a:r>
              <a:rPr lang="en-US" sz="900" dirty="0" err="1"/>
              <a:t>Politikası</a:t>
            </a:r>
            <a:r>
              <a:rPr lang="en-US" sz="900" dirty="0"/>
              <a:t> </a:t>
            </a:r>
            <a:r>
              <a:rPr lang="en-US" sz="900" dirty="0" err="1"/>
              <a:t>Kurulu</a:t>
            </a:r>
            <a:r>
              <a:rPr lang="en-US" sz="900" dirty="0"/>
              <a:t> </a:t>
            </a:r>
            <a:r>
              <a:rPr lang="en-US" sz="900" dirty="0" err="1"/>
              <a:t>karar</a:t>
            </a:r>
            <a:r>
              <a:rPr lang="en-US" sz="900" dirty="0"/>
              <a:t> </a:t>
            </a:r>
            <a:r>
              <a:rPr lang="en-US" sz="900" dirty="0" err="1"/>
              <a:t>metninde</a:t>
            </a:r>
            <a:r>
              <a:rPr lang="en-US" sz="900" dirty="0"/>
              <a:t> </a:t>
            </a:r>
            <a:r>
              <a:rPr lang="en-US" sz="900" dirty="0" err="1"/>
              <a:t>aylık</a:t>
            </a:r>
            <a:r>
              <a:rPr lang="en-US" sz="900" dirty="0"/>
              <a:t> </a:t>
            </a:r>
            <a:r>
              <a:rPr lang="en-US" sz="900" dirty="0" err="1"/>
              <a:t>enflasyonun</a:t>
            </a:r>
            <a:r>
              <a:rPr lang="en-US" sz="900" dirty="0"/>
              <a:t> </a:t>
            </a:r>
            <a:r>
              <a:rPr lang="en-US" sz="900" dirty="0" err="1"/>
              <a:t>ana</a:t>
            </a:r>
            <a:r>
              <a:rPr lang="en-US" sz="900" dirty="0"/>
              <a:t> </a:t>
            </a:r>
            <a:r>
              <a:rPr lang="en-US" sz="900" dirty="0" err="1"/>
              <a:t>eğiliminde</a:t>
            </a:r>
            <a:r>
              <a:rPr lang="en-US" sz="900" dirty="0"/>
              <a:t> </a:t>
            </a:r>
            <a:r>
              <a:rPr lang="en-US" sz="900" dirty="0" err="1"/>
              <a:t>belirgin</a:t>
            </a:r>
            <a:r>
              <a:rPr lang="en-US" sz="900" dirty="0"/>
              <a:t> ve </a:t>
            </a:r>
            <a:r>
              <a:rPr lang="en-US" sz="900" dirty="0" err="1"/>
              <a:t>kalıcı</a:t>
            </a:r>
            <a:r>
              <a:rPr lang="en-US" sz="900" dirty="0"/>
              <a:t> </a:t>
            </a:r>
            <a:r>
              <a:rPr lang="en-US" sz="900" dirty="0" err="1"/>
              <a:t>bir</a:t>
            </a:r>
            <a:r>
              <a:rPr lang="en-US" sz="900" dirty="0"/>
              <a:t> </a:t>
            </a:r>
            <a:r>
              <a:rPr lang="en-US" sz="900" dirty="0" err="1"/>
              <a:t>düşüş</a:t>
            </a:r>
            <a:r>
              <a:rPr lang="en-US" sz="900" dirty="0"/>
              <a:t> </a:t>
            </a:r>
            <a:r>
              <a:rPr lang="en-US" sz="900" dirty="0" err="1"/>
              <a:t>sağlanana</a:t>
            </a:r>
            <a:r>
              <a:rPr lang="en-US" sz="900" dirty="0"/>
              <a:t> ve </a:t>
            </a:r>
            <a:r>
              <a:rPr lang="en-US" sz="900" dirty="0" err="1"/>
              <a:t>enflasyon</a:t>
            </a:r>
            <a:r>
              <a:rPr lang="en-US" sz="900" dirty="0"/>
              <a:t> </a:t>
            </a:r>
            <a:r>
              <a:rPr lang="en-US" sz="900" dirty="0" err="1"/>
              <a:t>beklentileri</a:t>
            </a:r>
            <a:r>
              <a:rPr lang="en-US" sz="900" dirty="0"/>
              <a:t> </a:t>
            </a:r>
            <a:r>
              <a:rPr lang="en-US" sz="900" dirty="0" err="1"/>
              <a:t>öngörülen</a:t>
            </a:r>
            <a:r>
              <a:rPr lang="en-US" sz="900" dirty="0"/>
              <a:t> </a:t>
            </a:r>
            <a:r>
              <a:rPr lang="en-US" sz="900" dirty="0" err="1"/>
              <a:t>tahmin</a:t>
            </a:r>
            <a:r>
              <a:rPr lang="en-US" sz="900" dirty="0"/>
              <a:t> </a:t>
            </a:r>
            <a:r>
              <a:rPr lang="en-US" sz="900" dirty="0" err="1"/>
              <a:t>aralığına</a:t>
            </a:r>
            <a:r>
              <a:rPr lang="en-US" sz="900" dirty="0"/>
              <a:t> </a:t>
            </a:r>
            <a:r>
              <a:rPr lang="en-US" sz="900" dirty="0" err="1"/>
              <a:t>yakınsayana</a:t>
            </a:r>
            <a:r>
              <a:rPr lang="en-US" sz="900" dirty="0"/>
              <a:t> </a:t>
            </a:r>
            <a:r>
              <a:rPr lang="en-US" sz="900" dirty="0" err="1"/>
              <a:t>kadar</a:t>
            </a:r>
            <a:r>
              <a:rPr lang="en-US" sz="900" dirty="0"/>
              <a:t> </a:t>
            </a:r>
            <a:r>
              <a:rPr lang="en-US" sz="900" dirty="0" err="1"/>
              <a:t>sıkı</a:t>
            </a:r>
            <a:r>
              <a:rPr lang="en-US" sz="900" dirty="0"/>
              <a:t> para </a:t>
            </a:r>
            <a:r>
              <a:rPr lang="en-US" sz="900" dirty="0" err="1"/>
              <a:t>politikası</a:t>
            </a:r>
            <a:r>
              <a:rPr lang="en-US" sz="900" dirty="0"/>
              <a:t> </a:t>
            </a:r>
            <a:r>
              <a:rPr lang="en-US" sz="900" dirty="0" err="1"/>
              <a:t>duruşunun</a:t>
            </a:r>
            <a:r>
              <a:rPr lang="en-US" sz="900" dirty="0"/>
              <a:t> </a:t>
            </a:r>
            <a:r>
              <a:rPr lang="en-US" sz="900" dirty="0" err="1"/>
              <a:t>sürdürüleceği</a:t>
            </a:r>
            <a:r>
              <a:rPr lang="en-US" sz="900" dirty="0"/>
              <a:t> </a:t>
            </a:r>
            <a:r>
              <a:rPr lang="en-US" sz="900" dirty="0" err="1"/>
              <a:t>vurgusu</a:t>
            </a:r>
            <a:r>
              <a:rPr lang="en-US" sz="900" dirty="0"/>
              <a:t> </a:t>
            </a:r>
            <a:r>
              <a:rPr lang="en-US" sz="900" dirty="0" err="1"/>
              <a:t>yapıldı</a:t>
            </a:r>
            <a:r>
              <a:rPr lang="en-US" sz="900" dirty="0"/>
              <a:t>.</a:t>
            </a:r>
          </a:p>
          <a:p>
            <a:pPr algn="just"/>
            <a:r>
              <a:rPr lang="en-US" sz="900" dirty="0" err="1"/>
              <a:t>Açıklamada</a:t>
            </a:r>
            <a:r>
              <a:rPr lang="en-US" sz="900" dirty="0"/>
              <a:t> </a:t>
            </a:r>
            <a:r>
              <a:rPr lang="en-US" sz="900" dirty="0" err="1"/>
              <a:t>ayrıca</a:t>
            </a:r>
            <a:r>
              <a:rPr lang="en-US" sz="900" dirty="0"/>
              <a:t> </a:t>
            </a:r>
            <a:r>
              <a:rPr lang="en-US" sz="900" dirty="0" err="1"/>
              <a:t>operasyonel</a:t>
            </a:r>
            <a:r>
              <a:rPr lang="en-US" sz="900" dirty="0"/>
              <a:t> </a:t>
            </a:r>
            <a:r>
              <a:rPr lang="en-US" sz="900" dirty="0" err="1"/>
              <a:t>çerçevede</a:t>
            </a:r>
            <a:r>
              <a:rPr lang="en-US" sz="900" dirty="0"/>
              <a:t> </a:t>
            </a:r>
            <a:r>
              <a:rPr lang="en-US" sz="900" dirty="0" err="1"/>
              <a:t>değişikliğe</a:t>
            </a:r>
            <a:r>
              <a:rPr lang="en-US" sz="900" dirty="0"/>
              <a:t> </a:t>
            </a:r>
            <a:r>
              <a:rPr lang="en-US" sz="900" dirty="0" err="1"/>
              <a:t>gidildiği</a:t>
            </a:r>
            <a:r>
              <a:rPr lang="en-US" sz="900" dirty="0"/>
              <a:t> </a:t>
            </a:r>
            <a:r>
              <a:rPr lang="en-US" sz="900" dirty="0" err="1"/>
              <a:t>belirtilerek</a:t>
            </a:r>
            <a:r>
              <a:rPr lang="en-US" sz="900" dirty="0"/>
              <a:t> “Merkez </a:t>
            </a:r>
            <a:r>
              <a:rPr lang="en-US" sz="900" dirty="0" err="1"/>
              <a:t>Bankası</a:t>
            </a:r>
            <a:r>
              <a:rPr lang="en-US" sz="900" dirty="0"/>
              <a:t> </a:t>
            </a:r>
            <a:r>
              <a:rPr lang="en-US" sz="900" dirty="0" err="1"/>
              <a:t>gecelik</a:t>
            </a:r>
            <a:r>
              <a:rPr lang="en-US" sz="900" dirty="0"/>
              <a:t> </a:t>
            </a:r>
            <a:r>
              <a:rPr lang="en-US" sz="900" dirty="0" err="1"/>
              <a:t>vadede</a:t>
            </a:r>
            <a:r>
              <a:rPr lang="en-US" sz="900" dirty="0"/>
              <a:t> </a:t>
            </a:r>
            <a:r>
              <a:rPr lang="en-US" sz="900" dirty="0" err="1"/>
              <a:t>borçlanma</a:t>
            </a:r>
            <a:r>
              <a:rPr lang="en-US" sz="900" dirty="0"/>
              <a:t> ve </a:t>
            </a:r>
            <a:r>
              <a:rPr lang="en-US" sz="900" dirty="0" err="1"/>
              <a:t>borç</a:t>
            </a:r>
            <a:r>
              <a:rPr lang="en-US" sz="900" dirty="0"/>
              <a:t> </a:t>
            </a:r>
            <a:r>
              <a:rPr lang="en-US" sz="900" dirty="0" err="1"/>
              <a:t>verme</a:t>
            </a:r>
            <a:r>
              <a:rPr lang="en-US" sz="900" dirty="0"/>
              <a:t> </a:t>
            </a:r>
            <a:r>
              <a:rPr lang="en-US" sz="900" dirty="0" err="1"/>
              <a:t>oranlarının</a:t>
            </a:r>
            <a:r>
              <a:rPr lang="en-US" sz="900" dirty="0"/>
              <a:t> </a:t>
            </a:r>
            <a:r>
              <a:rPr lang="en-US" sz="900" dirty="0" err="1"/>
              <a:t>bir</a:t>
            </a:r>
            <a:r>
              <a:rPr lang="en-US" sz="900" dirty="0"/>
              <a:t> </a:t>
            </a:r>
            <a:r>
              <a:rPr lang="en-US" sz="900" dirty="0" err="1"/>
              <a:t>hafta</a:t>
            </a:r>
            <a:r>
              <a:rPr lang="en-US" sz="900" dirty="0"/>
              <a:t> </a:t>
            </a:r>
            <a:r>
              <a:rPr lang="en-US" sz="900" dirty="0" err="1"/>
              <a:t>vadeli</a:t>
            </a:r>
            <a:r>
              <a:rPr lang="en-US" sz="900" dirty="0"/>
              <a:t> repo </a:t>
            </a:r>
            <a:r>
              <a:rPr lang="en-US" sz="900" dirty="0" err="1"/>
              <a:t>ihale</a:t>
            </a:r>
            <a:r>
              <a:rPr lang="en-US" sz="900" dirty="0"/>
              <a:t> </a:t>
            </a:r>
            <a:r>
              <a:rPr lang="en-US" sz="900" dirty="0" err="1"/>
              <a:t>faiz</a:t>
            </a:r>
            <a:r>
              <a:rPr lang="en-US" sz="900" dirty="0"/>
              <a:t> </a:t>
            </a:r>
            <a:r>
              <a:rPr lang="en-US" sz="900" dirty="0" err="1"/>
              <a:t>oranına</a:t>
            </a:r>
            <a:r>
              <a:rPr lang="en-US" sz="900" dirty="0"/>
              <a:t> </a:t>
            </a:r>
            <a:r>
              <a:rPr lang="en-US" sz="900" dirty="0" err="1"/>
              <a:t>kıyasla</a:t>
            </a:r>
            <a:r>
              <a:rPr lang="en-US" sz="900" dirty="0"/>
              <a:t> -/+ 300 </a:t>
            </a:r>
            <a:r>
              <a:rPr lang="en-US" sz="900" dirty="0" err="1"/>
              <a:t>baz</a:t>
            </a:r>
            <a:r>
              <a:rPr lang="en-US" sz="900" dirty="0"/>
              <a:t> </a:t>
            </a:r>
            <a:r>
              <a:rPr lang="en-US" sz="900" dirty="0" err="1"/>
              <a:t>puanlık</a:t>
            </a:r>
            <a:r>
              <a:rPr lang="en-US" sz="900" dirty="0"/>
              <a:t> </a:t>
            </a:r>
            <a:r>
              <a:rPr lang="en-US" sz="900" dirty="0" err="1"/>
              <a:t>bir</a:t>
            </a:r>
            <a:r>
              <a:rPr lang="en-US" sz="900" dirty="0"/>
              <a:t> </a:t>
            </a:r>
            <a:r>
              <a:rPr lang="en-US" sz="900" dirty="0" err="1"/>
              <a:t>marj</a:t>
            </a:r>
            <a:r>
              <a:rPr lang="en-US" sz="900" dirty="0"/>
              <a:t> </a:t>
            </a:r>
            <a:r>
              <a:rPr lang="en-US" sz="900" dirty="0" err="1"/>
              <a:t>ile</a:t>
            </a:r>
            <a:r>
              <a:rPr lang="en-US" sz="900" dirty="0"/>
              <a:t> </a:t>
            </a:r>
            <a:r>
              <a:rPr lang="en-US" sz="900" dirty="0" err="1"/>
              <a:t>belirlenmesine</a:t>
            </a:r>
            <a:r>
              <a:rPr lang="en-US" sz="900" dirty="0"/>
              <a:t> </a:t>
            </a:r>
            <a:r>
              <a:rPr lang="en-US" sz="900" dirty="0" err="1"/>
              <a:t>karar</a:t>
            </a:r>
            <a:r>
              <a:rPr lang="en-US" sz="900" dirty="0"/>
              <a:t> </a:t>
            </a:r>
            <a:r>
              <a:rPr lang="en-US" sz="900" dirty="0" err="1"/>
              <a:t>vermiştir</a:t>
            </a:r>
            <a:r>
              <a:rPr lang="en-US" sz="900" dirty="0"/>
              <a:t>” </a:t>
            </a:r>
            <a:r>
              <a:rPr lang="en-US" sz="900" dirty="0" err="1"/>
              <a:t>denildi</a:t>
            </a:r>
            <a:r>
              <a:rPr lang="en-US" sz="900" dirty="0"/>
              <a:t>.</a:t>
            </a:r>
          </a:p>
          <a:p>
            <a:pPr algn="just" fontAlgn="base"/>
            <a:r>
              <a:rPr lang="en-US" sz="900" dirty="0" err="1"/>
              <a:t>Karar</a:t>
            </a:r>
            <a:r>
              <a:rPr lang="en-US" sz="900" dirty="0"/>
              <a:t> </a:t>
            </a:r>
            <a:r>
              <a:rPr lang="en-US" sz="900" dirty="0" err="1"/>
              <a:t>öncesinde</a:t>
            </a:r>
            <a:r>
              <a:rPr lang="en-US" sz="900" dirty="0"/>
              <a:t> </a:t>
            </a:r>
            <a:r>
              <a:rPr lang="en-US" sz="900" dirty="0" err="1"/>
              <a:t>gecelik</a:t>
            </a:r>
            <a:r>
              <a:rPr lang="en-US" sz="900" dirty="0"/>
              <a:t> </a:t>
            </a:r>
            <a:r>
              <a:rPr lang="en-US" sz="900" dirty="0" err="1"/>
              <a:t>borçlanma</a:t>
            </a:r>
            <a:r>
              <a:rPr lang="en-US" sz="900" dirty="0"/>
              <a:t> ve </a:t>
            </a:r>
            <a:r>
              <a:rPr lang="en-US" sz="900" dirty="0" err="1"/>
              <a:t>borç</a:t>
            </a:r>
            <a:r>
              <a:rPr lang="en-US" sz="900" dirty="0"/>
              <a:t> </a:t>
            </a:r>
            <a:r>
              <a:rPr lang="en-US" sz="900" dirty="0" err="1"/>
              <a:t>verme</a:t>
            </a:r>
            <a:r>
              <a:rPr lang="en-US" sz="900" dirty="0"/>
              <a:t> </a:t>
            </a:r>
            <a:r>
              <a:rPr lang="en-US" sz="900" dirty="0" err="1"/>
              <a:t>faizi</a:t>
            </a:r>
            <a:r>
              <a:rPr lang="en-US" sz="900" dirty="0"/>
              <a:t>, </a:t>
            </a:r>
            <a:r>
              <a:rPr lang="en-US" sz="900" dirty="0" err="1"/>
              <a:t>bir</a:t>
            </a:r>
            <a:r>
              <a:rPr lang="en-US" sz="900" dirty="0"/>
              <a:t> </a:t>
            </a:r>
            <a:r>
              <a:rPr lang="en-US" sz="900" dirty="0" err="1"/>
              <a:t>haftalık</a:t>
            </a:r>
            <a:r>
              <a:rPr lang="en-US" sz="900" dirty="0"/>
              <a:t> repo </a:t>
            </a:r>
            <a:r>
              <a:rPr lang="en-US" sz="900" dirty="0" err="1"/>
              <a:t>faizine</a:t>
            </a:r>
            <a:r>
              <a:rPr lang="en-US" sz="900" dirty="0"/>
              <a:t> göre -/+ 150 </a:t>
            </a:r>
            <a:r>
              <a:rPr lang="en-US" sz="900" dirty="0" err="1"/>
              <a:t>baz</a:t>
            </a:r>
            <a:r>
              <a:rPr lang="en-US" sz="900" dirty="0"/>
              <a:t> </a:t>
            </a:r>
            <a:r>
              <a:rPr lang="en-US" sz="900" dirty="0" err="1"/>
              <a:t>puanlık</a:t>
            </a:r>
            <a:r>
              <a:rPr lang="en-US" sz="900" dirty="0"/>
              <a:t> </a:t>
            </a:r>
            <a:r>
              <a:rPr lang="en-US" sz="900" dirty="0" err="1"/>
              <a:t>marjla</a:t>
            </a:r>
            <a:r>
              <a:rPr lang="en-US" sz="900" dirty="0"/>
              <a:t> </a:t>
            </a:r>
            <a:r>
              <a:rPr lang="en-US" sz="900" dirty="0" err="1"/>
              <a:t>belirlenmişti</a:t>
            </a:r>
            <a:r>
              <a:rPr lang="en-US" sz="900" dirty="0"/>
              <a:t>. </a:t>
            </a:r>
            <a:r>
              <a:rPr lang="en-US" sz="900" dirty="0" err="1"/>
              <a:t>Ancak</a:t>
            </a:r>
            <a:r>
              <a:rPr lang="en-US" sz="900" dirty="0"/>
              <a:t> </a:t>
            </a:r>
            <a:r>
              <a:rPr lang="en-US" sz="900" dirty="0" err="1"/>
              <a:t>bu</a:t>
            </a:r>
            <a:r>
              <a:rPr lang="en-US" sz="900" dirty="0"/>
              <a:t> </a:t>
            </a:r>
            <a:r>
              <a:rPr lang="en-US" sz="900" dirty="0" err="1"/>
              <a:t>faizler</a:t>
            </a:r>
            <a:r>
              <a:rPr lang="en-US" sz="900" dirty="0"/>
              <a:t> </a:t>
            </a:r>
            <a:r>
              <a:rPr lang="en-US" sz="900" dirty="0" err="1"/>
              <a:t>ana</a:t>
            </a:r>
            <a:r>
              <a:rPr lang="en-US" sz="900" dirty="0"/>
              <a:t> </a:t>
            </a:r>
            <a:r>
              <a:rPr lang="en-US" sz="900" dirty="0" err="1"/>
              <a:t>fonlama</a:t>
            </a:r>
            <a:r>
              <a:rPr lang="en-US" sz="900" dirty="0"/>
              <a:t> </a:t>
            </a:r>
            <a:r>
              <a:rPr lang="en-US" sz="900" dirty="0" err="1"/>
              <a:t>aracı</a:t>
            </a:r>
            <a:r>
              <a:rPr lang="en-US" sz="900" dirty="0"/>
              <a:t> olarak </a:t>
            </a:r>
            <a:r>
              <a:rPr lang="en-US" sz="900" dirty="0" err="1"/>
              <a:t>kullanılmıyordu</a:t>
            </a:r>
            <a:r>
              <a:rPr lang="en-US" sz="900" dirty="0"/>
              <a:t>.</a:t>
            </a: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6" y="6623699"/>
            <a:ext cx="5328366" cy="957155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131057"/>
              </p:ext>
            </p:extLst>
          </p:nvPr>
        </p:nvGraphicFramePr>
        <p:xfrm>
          <a:off x="276401" y="1148436"/>
          <a:ext cx="4710378" cy="935494"/>
        </p:xfrm>
        <a:graphic>
          <a:graphicData uri="http://schemas.openxmlformats.org/drawingml/2006/table">
            <a:tbl>
              <a:tblPr/>
              <a:tblGrid>
                <a:gridCol w="1003975">
                  <a:extLst>
                    <a:ext uri="{9D8B030D-6E8A-4147-A177-3AD203B41FA5}">
                      <a16:colId xmlns:a16="http://schemas.microsoft.com/office/drawing/2014/main" val="1872717457"/>
                    </a:ext>
                  </a:extLst>
                </a:gridCol>
                <a:gridCol w="362337">
                  <a:extLst>
                    <a:ext uri="{9D8B030D-6E8A-4147-A177-3AD203B41FA5}">
                      <a16:colId xmlns:a16="http://schemas.microsoft.com/office/drawing/2014/main" val="2674505103"/>
                    </a:ext>
                  </a:extLst>
                </a:gridCol>
                <a:gridCol w="475567">
                  <a:extLst>
                    <a:ext uri="{9D8B030D-6E8A-4147-A177-3AD203B41FA5}">
                      <a16:colId xmlns:a16="http://schemas.microsoft.com/office/drawing/2014/main" val="1547168642"/>
                    </a:ext>
                  </a:extLst>
                </a:gridCol>
                <a:gridCol w="362337">
                  <a:extLst>
                    <a:ext uri="{9D8B030D-6E8A-4147-A177-3AD203B41FA5}">
                      <a16:colId xmlns:a16="http://schemas.microsoft.com/office/drawing/2014/main" val="435913256"/>
                    </a:ext>
                  </a:extLst>
                </a:gridCol>
                <a:gridCol w="1373860">
                  <a:extLst>
                    <a:ext uri="{9D8B030D-6E8A-4147-A177-3AD203B41FA5}">
                      <a16:colId xmlns:a16="http://schemas.microsoft.com/office/drawing/2014/main" val="2225355304"/>
                    </a:ext>
                  </a:extLst>
                </a:gridCol>
                <a:gridCol w="362337">
                  <a:extLst>
                    <a:ext uri="{9D8B030D-6E8A-4147-A177-3AD203B41FA5}">
                      <a16:colId xmlns:a16="http://schemas.microsoft.com/office/drawing/2014/main" val="223146857"/>
                    </a:ext>
                  </a:extLst>
                </a:gridCol>
                <a:gridCol w="362337">
                  <a:extLst>
                    <a:ext uri="{9D8B030D-6E8A-4147-A177-3AD203B41FA5}">
                      <a16:colId xmlns:a16="http://schemas.microsoft.com/office/drawing/2014/main" val="325077700"/>
                    </a:ext>
                  </a:extLst>
                </a:gridCol>
                <a:gridCol w="407628">
                  <a:extLst>
                    <a:ext uri="{9D8B030D-6E8A-4147-A177-3AD203B41FA5}">
                      <a16:colId xmlns:a16="http://schemas.microsoft.com/office/drawing/2014/main" val="28130173"/>
                    </a:ext>
                  </a:extLst>
                </a:gridCol>
              </a:tblGrid>
              <a:tr h="1326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15.Mar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29.Mar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Değişim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15.Mar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29.Mar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Değişim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574160"/>
                  </a:ext>
                </a:extLst>
              </a:tr>
              <a:tr h="132694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USD/TL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32,1309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32,4300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0,92%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2 Yıllık Gösterge Tahvil Faizi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43,75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41,23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-6,11%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7941931"/>
                  </a:ext>
                </a:extLst>
              </a:tr>
              <a:tr h="13932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EUR/TL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34,9629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34,9046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-0,17%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Türkiye 5 yıllık CDS Primi (baz puan)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306,71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300,79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-1,97%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9449633"/>
                  </a:ext>
                </a:extLst>
              </a:tr>
              <a:tr h="13932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GBP/TL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40,9105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40,8271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-0,20%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BIST 100 Endeksi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8282,7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9142,4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9,4%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3621456"/>
                  </a:ext>
                </a:extLst>
              </a:tr>
              <a:tr h="13932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EUR/USD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1,0887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1,0793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-0,87%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ABD 10 Yıllık Tahvil Faizi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4,308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4,21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-2,33%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2755141"/>
                  </a:ext>
                </a:extLst>
              </a:tr>
              <a:tr h="11942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GBP/USD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1,2739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1,2623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-0,92%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Altın </a:t>
                      </a:r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(USD/Ons)</a:t>
                      </a:r>
                      <a:endParaRPr lang="en-US" sz="600" b="1" i="0" u="none" strike="noStrike">
                        <a:solidFill>
                          <a:srgbClr val="16365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2155,54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2250,36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4,21%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0402578"/>
                  </a:ext>
                </a:extLst>
              </a:tr>
              <a:tr h="132694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EUR/GBP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0,8544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0,8547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0,04%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Petrol</a:t>
                      </a:r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 (USD/Varil)</a:t>
                      </a:r>
                      <a:endParaRPr lang="en-US" sz="600" b="1" i="0" u="none" strike="noStrike">
                        <a:solidFill>
                          <a:srgbClr val="16365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81,04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83,17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2,56%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9820412"/>
                  </a:ext>
                </a:extLst>
              </a:tr>
            </a:tbl>
          </a:graphicData>
        </a:graphic>
      </p:graphicFrame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2119" y="4539034"/>
            <a:ext cx="4457272" cy="221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52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0406" y="644236"/>
            <a:ext cx="2118832" cy="40524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28600" y="7110701"/>
            <a:ext cx="2421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www.neareastbank.com</a:t>
            </a:r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" y="6604108"/>
            <a:ext cx="5328366" cy="95715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2" y="0"/>
            <a:ext cx="5328366" cy="102421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1619" y="1024217"/>
            <a:ext cx="2741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900" dirty="0"/>
          </a:p>
          <a:p>
            <a:endParaRPr lang="en-US" sz="900" dirty="0"/>
          </a:p>
        </p:txBody>
      </p:sp>
      <p:sp>
        <p:nvSpPr>
          <p:cNvPr id="6" name="Rectangle 5"/>
          <p:cNvSpPr/>
          <p:nvPr/>
        </p:nvSpPr>
        <p:spPr>
          <a:xfrm>
            <a:off x="311084" y="1154643"/>
            <a:ext cx="4760537" cy="6047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 fontAlgn="base">
              <a:buFont typeface="Arial" panose="020B0604020202020204" pitchFamily="34" charset="0"/>
              <a:buChar char="•"/>
            </a:pPr>
            <a:r>
              <a:rPr lang="en-US" sz="900" b="1" dirty="0" err="1" smtClean="0"/>
              <a:t>Merkezi</a:t>
            </a:r>
            <a:r>
              <a:rPr lang="en-US" sz="900" b="1" dirty="0" smtClean="0"/>
              <a:t> </a:t>
            </a:r>
            <a:r>
              <a:rPr lang="en-US" sz="900" b="1" dirty="0" err="1"/>
              <a:t>Yönetim</a:t>
            </a:r>
            <a:r>
              <a:rPr lang="en-US" sz="900" b="1" dirty="0"/>
              <a:t> </a:t>
            </a:r>
            <a:r>
              <a:rPr lang="en-US" sz="900" b="1" dirty="0" err="1"/>
              <a:t>Bütçe</a:t>
            </a:r>
            <a:r>
              <a:rPr lang="en-US" sz="900" b="1" dirty="0"/>
              <a:t> </a:t>
            </a:r>
            <a:r>
              <a:rPr lang="en-US" sz="900" b="1" dirty="0" err="1"/>
              <a:t>Dengesi</a:t>
            </a:r>
            <a:endParaRPr lang="en-US" sz="900" b="1" dirty="0"/>
          </a:p>
          <a:p>
            <a:pPr marL="171450" indent="-171450" algn="just" fontAlgn="base">
              <a:buFont typeface="Arial" panose="020B0604020202020204" pitchFamily="34" charset="0"/>
              <a:buChar char="•"/>
            </a:pPr>
            <a:endParaRPr lang="en-US" sz="900" b="1" dirty="0"/>
          </a:p>
          <a:p>
            <a:pPr algn="just" fontAlgn="base"/>
            <a:r>
              <a:rPr lang="en-US" sz="900" dirty="0" err="1"/>
              <a:t>Merkezi</a:t>
            </a:r>
            <a:r>
              <a:rPr lang="en-US" sz="900" dirty="0"/>
              <a:t> </a:t>
            </a:r>
            <a:r>
              <a:rPr lang="en-US" sz="900" dirty="0" err="1"/>
              <a:t>Yönetim</a:t>
            </a:r>
            <a:r>
              <a:rPr lang="en-US" sz="900" dirty="0"/>
              <a:t> </a:t>
            </a:r>
            <a:r>
              <a:rPr lang="en-US" sz="900" dirty="0" err="1"/>
              <a:t>Bütçe</a:t>
            </a:r>
            <a:r>
              <a:rPr lang="en-US" sz="900" dirty="0"/>
              <a:t> </a:t>
            </a:r>
            <a:r>
              <a:rPr lang="en-US" sz="900" dirty="0" err="1"/>
              <a:t>Dengesi</a:t>
            </a:r>
            <a:r>
              <a:rPr lang="en-US" sz="900" dirty="0"/>
              <a:t> </a:t>
            </a:r>
            <a:r>
              <a:rPr lang="en-US" sz="900" dirty="0" err="1"/>
              <a:t>Şubat’ta</a:t>
            </a:r>
            <a:r>
              <a:rPr lang="en-US" sz="900" dirty="0"/>
              <a:t> 153,8 </a:t>
            </a:r>
            <a:r>
              <a:rPr lang="en-US" sz="900" dirty="0" err="1"/>
              <a:t>milyar</a:t>
            </a:r>
            <a:r>
              <a:rPr lang="en-US" sz="900" dirty="0"/>
              <a:t> TL </a:t>
            </a:r>
            <a:r>
              <a:rPr lang="en-US" sz="900" dirty="0" err="1"/>
              <a:t>açık</a:t>
            </a:r>
            <a:r>
              <a:rPr lang="en-US" sz="900" dirty="0"/>
              <a:t> </a:t>
            </a:r>
            <a:r>
              <a:rPr lang="en-US" sz="900" dirty="0" err="1"/>
              <a:t>verdi</a:t>
            </a:r>
            <a:r>
              <a:rPr lang="en-US" sz="900" dirty="0"/>
              <a:t>. Hazine ve </a:t>
            </a:r>
            <a:r>
              <a:rPr lang="en-US" sz="900" dirty="0" err="1"/>
              <a:t>Maliye</a:t>
            </a:r>
            <a:r>
              <a:rPr lang="en-US" sz="900" dirty="0"/>
              <a:t> </a:t>
            </a:r>
            <a:r>
              <a:rPr lang="en-US" sz="900" dirty="0" err="1"/>
              <a:t>Bakanlığı</a:t>
            </a:r>
            <a:r>
              <a:rPr lang="en-US" sz="900" dirty="0"/>
              <a:t> </a:t>
            </a:r>
            <a:r>
              <a:rPr lang="en-US" sz="900" dirty="0" err="1"/>
              <a:t>verilerine</a:t>
            </a:r>
            <a:r>
              <a:rPr lang="en-US" sz="900" dirty="0"/>
              <a:t> göre </a:t>
            </a:r>
            <a:r>
              <a:rPr lang="en-US" sz="900" dirty="0" err="1"/>
              <a:t>şubat</a:t>
            </a:r>
            <a:r>
              <a:rPr lang="en-US" sz="900" dirty="0"/>
              <a:t> </a:t>
            </a:r>
            <a:r>
              <a:rPr lang="en-US" sz="900" dirty="0" err="1"/>
              <a:t>ayında</a:t>
            </a:r>
            <a:r>
              <a:rPr lang="en-US" sz="900" dirty="0"/>
              <a:t> </a:t>
            </a:r>
            <a:r>
              <a:rPr lang="en-US" sz="900" dirty="0" err="1"/>
              <a:t>merkezi</a:t>
            </a:r>
            <a:r>
              <a:rPr lang="en-US" sz="900" dirty="0"/>
              <a:t> </a:t>
            </a:r>
            <a:r>
              <a:rPr lang="en-US" sz="900" dirty="0" err="1"/>
              <a:t>yönetim</a:t>
            </a:r>
            <a:r>
              <a:rPr lang="en-US" sz="900" dirty="0"/>
              <a:t> </a:t>
            </a:r>
            <a:r>
              <a:rPr lang="en-US" sz="900" dirty="0" err="1"/>
              <a:t>bütçesi</a:t>
            </a:r>
            <a:r>
              <a:rPr lang="en-US" sz="900" dirty="0"/>
              <a:t> 153,8 </a:t>
            </a:r>
            <a:r>
              <a:rPr lang="en-US" sz="900" dirty="0" err="1"/>
              <a:t>milyar</a:t>
            </a:r>
            <a:r>
              <a:rPr lang="en-US" sz="900" dirty="0"/>
              <a:t> TL </a:t>
            </a:r>
            <a:r>
              <a:rPr lang="en-US" sz="900" dirty="0" err="1"/>
              <a:t>açık</a:t>
            </a:r>
            <a:r>
              <a:rPr lang="en-US" sz="900" dirty="0"/>
              <a:t> </a:t>
            </a:r>
            <a:r>
              <a:rPr lang="en-US" sz="900" dirty="0" err="1"/>
              <a:t>verdi</a:t>
            </a:r>
            <a:r>
              <a:rPr lang="en-US" sz="900" dirty="0"/>
              <a:t>. </a:t>
            </a:r>
            <a:r>
              <a:rPr lang="en-US" sz="900" dirty="0" err="1"/>
              <a:t>Şubat</a:t>
            </a:r>
            <a:r>
              <a:rPr lang="en-US" sz="900" dirty="0"/>
              <a:t> 2023’te </a:t>
            </a:r>
            <a:r>
              <a:rPr lang="en-US" sz="900" dirty="0" err="1"/>
              <a:t>bütçe</a:t>
            </a:r>
            <a:r>
              <a:rPr lang="en-US" sz="900" dirty="0"/>
              <a:t> 170,6 </a:t>
            </a:r>
            <a:r>
              <a:rPr lang="en-US" sz="900" dirty="0" err="1"/>
              <a:t>milyar</a:t>
            </a:r>
            <a:r>
              <a:rPr lang="en-US" sz="900" dirty="0"/>
              <a:t> TL </a:t>
            </a:r>
            <a:r>
              <a:rPr lang="en-US" sz="900" dirty="0" err="1"/>
              <a:t>açık</a:t>
            </a:r>
            <a:r>
              <a:rPr lang="en-US" sz="900" dirty="0"/>
              <a:t> </a:t>
            </a:r>
            <a:r>
              <a:rPr lang="en-US" sz="900" dirty="0" err="1"/>
              <a:t>vermişti</a:t>
            </a:r>
            <a:r>
              <a:rPr lang="en-US" sz="900" dirty="0"/>
              <a:t>.</a:t>
            </a:r>
          </a:p>
          <a:p>
            <a:pPr algn="just" fontAlgn="base"/>
            <a:r>
              <a:rPr lang="en-US" sz="900" dirty="0" err="1"/>
              <a:t>Şubatta</a:t>
            </a:r>
            <a:r>
              <a:rPr lang="en-US" sz="900" dirty="0"/>
              <a:t> </a:t>
            </a:r>
            <a:r>
              <a:rPr lang="en-US" sz="900" dirty="0" err="1"/>
              <a:t>bütçe</a:t>
            </a:r>
            <a:r>
              <a:rPr lang="en-US" sz="900" dirty="0"/>
              <a:t> </a:t>
            </a:r>
            <a:r>
              <a:rPr lang="en-US" sz="900" dirty="0" err="1"/>
              <a:t>giderleri</a:t>
            </a:r>
            <a:r>
              <a:rPr lang="en-US" sz="900" dirty="0"/>
              <a:t> </a:t>
            </a:r>
            <a:r>
              <a:rPr lang="en-US" sz="900" dirty="0" err="1"/>
              <a:t>yıllık</a:t>
            </a:r>
            <a:r>
              <a:rPr lang="en-US" sz="900" dirty="0"/>
              <a:t> %77,2 </a:t>
            </a:r>
            <a:r>
              <a:rPr lang="en-US" sz="900" dirty="0" err="1"/>
              <a:t>artışla</a:t>
            </a:r>
            <a:r>
              <a:rPr lang="en-US" sz="900" dirty="0"/>
              <a:t> 689,9 </a:t>
            </a:r>
            <a:r>
              <a:rPr lang="en-US" sz="900" dirty="0" err="1"/>
              <a:t>milyar</a:t>
            </a:r>
            <a:r>
              <a:rPr lang="en-US" sz="900" dirty="0"/>
              <a:t> TL </a:t>
            </a:r>
            <a:r>
              <a:rPr lang="en-US" sz="900" dirty="0" err="1"/>
              <a:t>olurken</a:t>
            </a:r>
            <a:r>
              <a:rPr lang="en-US" sz="900" dirty="0"/>
              <a:t> </a:t>
            </a:r>
            <a:r>
              <a:rPr lang="en-US" sz="900" dirty="0" err="1"/>
              <a:t>bütçe</a:t>
            </a:r>
            <a:r>
              <a:rPr lang="en-US" sz="900" dirty="0"/>
              <a:t> </a:t>
            </a:r>
            <a:r>
              <a:rPr lang="en-US" sz="900" dirty="0" err="1"/>
              <a:t>gelirleri</a:t>
            </a:r>
            <a:r>
              <a:rPr lang="en-US" sz="900" dirty="0"/>
              <a:t> %145 </a:t>
            </a:r>
            <a:r>
              <a:rPr lang="en-US" sz="900" dirty="0" err="1"/>
              <a:t>artışla</a:t>
            </a:r>
            <a:r>
              <a:rPr lang="en-US" sz="900" dirty="0"/>
              <a:t> 536,1 </a:t>
            </a:r>
            <a:r>
              <a:rPr lang="en-US" sz="900" dirty="0" err="1"/>
              <a:t>milyar</a:t>
            </a:r>
            <a:r>
              <a:rPr lang="en-US" sz="900" dirty="0"/>
              <a:t> TL olarak </a:t>
            </a:r>
            <a:r>
              <a:rPr lang="en-US" sz="900" dirty="0" err="1"/>
              <a:t>gerçekleşti</a:t>
            </a:r>
            <a:r>
              <a:rPr lang="en-US" sz="900" dirty="0"/>
              <a:t>.</a:t>
            </a:r>
          </a:p>
          <a:p>
            <a:pPr algn="just" fontAlgn="base"/>
            <a:r>
              <a:rPr lang="en-US" sz="900" dirty="0" err="1"/>
              <a:t>Bütçe</a:t>
            </a:r>
            <a:r>
              <a:rPr lang="en-US" sz="900" dirty="0"/>
              <a:t> </a:t>
            </a:r>
            <a:r>
              <a:rPr lang="en-US" sz="900" dirty="0" err="1"/>
              <a:t>giderleri</a:t>
            </a:r>
            <a:r>
              <a:rPr lang="en-US" sz="900" dirty="0"/>
              <a:t> içinde </a:t>
            </a:r>
            <a:r>
              <a:rPr lang="en-US" sz="900" dirty="0" err="1"/>
              <a:t>personel</a:t>
            </a:r>
            <a:r>
              <a:rPr lang="en-US" sz="900" dirty="0"/>
              <a:t> </a:t>
            </a:r>
            <a:r>
              <a:rPr lang="en-US" sz="900" dirty="0" err="1"/>
              <a:t>giderlerindeki</a:t>
            </a:r>
            <a:r>
              <a:rPr lang="en-US" sz="900" dirty="0"/>
              <a:t> %136,5’lik </a:t>
            </a:r>
            <a:r>
              <a:rPr lang="en-US" sz="900" dirty="0" err="1"/>
              <a:t>rol</a:t>
            </a:r>
            <a:r>
              <a:rPr lang="en-US" sz="900" dirty="0"/>
              <a:t> </a:t>
            </a:r>
            <a:r>
              <a:rPr lang="en-US" sz="900" dirty="0" err="1"/>
              <a:t>oynarken</a:t>
            </a:r>
            <a:r>
              <a:rPr lang="en-US" sz="900" dirty="0"/>
              <a:t> </a:t>
            </a:r>
            <a:r>
              <a:rPr lang="en-US" sz="900" dirty="0" err="1"/>
              <a:t>faiz</a:t>
            </a:r>
            <a:r>
              <a:rPr lang="en-US" sz="900" dirty="0"/>
              <a:t> </a:t>
            </a:r>
            <a:r>
              <a:rPr lang="en-US" sz="900" dirty="0" err="1"/>
              <a:t>giderleri</a:t>
            </a:r>
            <a:r>
              <a:rPr lang="en-US" sz="900" dirty="0"/>
              <a:t> %60,2 </a:t>
            </a:r>
            <a:r>
              <a:rPr lang="en-US" sz="900" dirty="0" err="1"/>
              <a:t>arttı</a:t>
            </a:r>
            <a:r>
              <a:rPr lang="en-US" sz="900" dirty="0"/>
              <a:t>.</a:t>
            </a:r>
          </a:p>
          <a:p>
            <a:pPr algn="just" fontAlgn="base"/>
            <a:r>
              <a:rPr lang="en-US" sz="900" dirty="0" err="1"/>
              <a:t>Bütçe</a:t>
            </a:r>
            <a:r>
              <a:rPr lang="en-US" sz="900" dirty="0"/>
              <a:t> </a:t>
            </a:r>
            <a:r>
              <a:rPr lang="en-US" sz="900" dirty="0" err="1"/>
              <a:t>gelirleri</a:t>
            </a:r>
            <a:r>
              <a:rPr lang="en-US" sz="900" dirty="0"/>
              <a:t> içinde vergi </a:t>
            </a:r>
            <a:r>
              <a:rPr lang="en-US" sz="900" dirty="0" err="1"/>
              <a:t>gelirleri</a:t>
            </a:r>
            <a:r>
              <a:rPr lang="en-US" sz="900" dirty="0"/>
              <a:t> %126,2 </a:t>
            </a:r>
            <a:r>
              <a:rPr lang="en-US" sz="900" dirty="0" err="1"/>
              <a:t>artışla</a:t>
            </a:r>
            <a:r>
              <a:rPr lang="en-US" sz="900" dirty="0"/>
              <a:t> 406,3 </a:t>
            </a:r>
            <a:r>
              <a:rPr lang="en-US" sz="900" dirty="0" err="1"/>
              <a:t>milyar</a:t>
            </a:r>
            <a:r>
              <a:rPr lang="en-US" sz="900" dirty="0"/>
              <a:t> TL oldu.</a:t>
            </a:r>
          </a:p>
          <a:p>
            <a:pPr algn="just" fontAlgn="base"/>
            <a:r>
              <a:rPr lang="en-US" sz="900" dirty="0" err="1"/>
              <a:t>Faiz</a:t>
            </a:r>
            <a:r>
              <a:rPr lang="en-US" sz="900" dirty="0"/>
              <a:t> </a:t>
            </a:r>
            <a:r>
              <a:rPr lang="en-US" sz="900" dirty="0" err="1"/>
              <a:t>dışı</a:t>
            </a:r>
            <a:r>
              <a:rPr lang="en-US" sz="900" dirty="0"/>
              <a:t> </a:t>
            </a:r>
            <a:r>
              <a:rPr lang="en-US" sz="900" dirty="0" err="1"/>
              <a:t>denge</a:t>
            </a:r>
            <a:r>
              <a:rPr lang="en-US" sz="900" dirty="0"/>
              <a:t> </a:t>
            </a:r>
            <a:r>
              <a:rPr lang="en-US" sz="900" dirty="0" err="1"/>
              <a:t>şubatta</a:t>
            </a:r>
            <a:r>
              <a:rPr lang="en-US" sz="900" dirty="0"/>
              <a:t> 99 </a:t>
            </a:r>
            <a:r>
              <a:rPr lang="en-US" sz="900" dirty="0" err="1"/>
              <a:t>milyar</a:t>
            </a:r>
            <a:r>
              <a:rPr lang="en-US" sz="900" dirty="0"/>
              <a:t> TL </a:t>
            </a:r>
            <a:r>
              <a:rPr lang="en-US" sz="900" dirty="0" err="1"/>
              <a:t>açık</a:t>
            </a:r>
            <a:r>
              <a:rPr lang="en-US" sz="900" dirty="0"/>
              <a:t> verdi</a:t>
            </a:r>
            <a:r>
              <a:rPr lang="en-US" sz="900" dirty="0" smtClean="0"/>
              <a:t>.</a:t>
            </a:r>
          </a:p>
          <a:p>
            <a:pPr algn="just" fontAlgn="base"/>
            <a:endParaRPr lang="en-US" sz="900" dirty="0"/>
          </a:p>
          <a:p>
            <a:pPr algn="just" fontAlgn="base"/>
            <a:endParaRPr lang="en-US" sz="900" dirty="0"/>
          </a:p>
          <a:p>
            <a:pPr marL="171450" indent="-171450" algn="just" fontAlgn="base">
              <a:buFont typeface="Arial" panose="020B0604020202020204" pitchFamily="34" charset="0"/>
              <a:buChar char="•"/>
            </a:pPr>
            <a:r>
              <a:rPr lang="en-US" sz="900" b="1" dirty="0"/>
              <a:t>Piyasa </a:t>
            </a:r>
            <a:r>
              <a:rPr lang="en-US" sz="900" b="1" dirty="0" err="1"/>
              <a:t>Katılımcıları</a:t>
            </a:r>
            <a:r>
              <a:rPr lang="en-US" sz="900" b="1" dirty="0"/>
              <a:t> </a:t>
            </a:r>
            <a:r>
              <a:rPr lang="en-US" sz="900" b="1" dirty="0" err="1"/>
              <a:t>Anketi</a:t>
            </a:r>
            <a:endParaRPr lang="en-US" sz="900" b="1" dirty="0"/>
          </a:p>
          <a:p>
            <a:pPr algn="just" fontAlgn="base"/>
            <a:endParaRPr lang="en-US" sz="900" dirty="0"/>
          </a:p>
          <a:p>
            <a:pPr algn="just" fontAlgn="base"/>
            <a:r>
              <a:rPr lang="en-US" sz="900" dirty="0" err="1"/>
              <a:t>Türkiye</a:t>
            </a:r>
            <a:r>
              <a:rPr lang="en-US" sz="900" dirty="0"/>
              <a:t> </a:t>
            </a:r>
            <a:r>
              <a:rPr lang="en-US" sz="900" dirty="0" err="1"/>
              <a:t>Cumhuriyet</a:t>
            </a:r>
            <a:r>
              <a:rPr lang="en-US" sz="900" dirty="0"/>
              <a:t> Merkez </a:t>
            </a:r>
            <a:r>
              <a:rPr lang="en-US" sz="900" dirty="0" err="1"/>
              <a:t>Bankası’nın</a:t>
            </a:r>
            <a:r>
              <a:rPr lang="en-US" sz="900" dirty="0"/>
              <a:t> reel </a:t>
            </a:r>
            <a:r>
              <a:rPr lang="en-US" sz="900" dirty="0" err="1"/>
              <a:t>sektör</a:t>
            </a:r>
            <a:r>
              <a:rPr lang="en-US" sz="900" dirty="0"/>
              <a:t> ve </a:t>
            </a:r>
            <a:r>
              <a:rPr lang="en-US" sz="900" dirty="0" err="1"/>
              <a:t>finansal</a:t>
            </a:r>
            <a:r>
              <a:rPr lang="en-US" sz="900" dirty="0"/>
              <a:t> </a:t>
            </a:r>
            <a:r>
              <a:rPr lang="en-US" sz="900" dirty="0" err="1"/>
              <a:t>sektör</a:t>
            </a:r>
            <a:r>
              <a:rPr lang="en-US" sz="900" dirty="0"/>
              <a:t> </a:t>
            </a:r>
            <a:r>
              <a:rPr lang="en-US" sz="900" dirty="0" err="1"/>
              <a:t>temsilcilerinden</a:t>
            </a:r>
            <a:r>
              <a:rPr lang="en-US" sz="900" dirty="0"/>
              <a:t> </a:t>
            </a:r>
            <a:r>
              <a:rPr lang="en-US" sz="900" dirty="0" err="1"/>
              <a:t>oluşan</a:t>
            </a:r>
            <a:r>
              <a:rPr lang="en-US" sz="900" dirty="0"/>
              <a:t> 70 </a:t>
            </a:r>
            <a:r>
              <a:rPr lang="en-US" sz="900" dirty="0" err="1"/>
              <a:t>katılımcıyla</a:t>
            </a:r>
            <a:r>
              <a:rPr lang="en-US" sz="900" dirty="0"/>
              <a:t> </a:t>
            </a:r>
            <a:r>
              <a:rPr lang="en-US" sz="900" dirty="0" err="1"/>
              <a:t>gerçekleştirdiği</a:t>
            </a:r>
            <a:r>
              <a:rPr lang="en-US" sz="900" dirty="0"/>
              <a:t> mart </a:t>
            </a:r>
            <a:r>
              <a:rPr lang="en-US" sz="900" dirty="0" err="1"/>
              <a:t>ayı</a:t>
            </a:r>
            <a:r>
              <a:rPr lang="en-US" sz="900" dirty="0"/>
              <a:t> Piyasa </a:t>
            </a:r>
            <a:r>
              <a:rPr lang="en-US" sz="900" dirty="0" err="1"/>
              <a:t>Katılımcıları</a:t>
            </a:r>
            <a:r>
              <a:rPr lang="en-US" sz="900" dirty="0"/>
              <a:t> </a:t>
            </a:r>
            <a:r>
              <a:rPr lang="en-US" sz="900" dirty="0" err="1"/>
              <a:t>Anketi’nde</a:t>
            </a:r>
            <a:r>
              <a:rPr lang="en-US" sz="900" dirty="0"/>
              <a:t> son </a:t>
            </a:r>
            <a:r>
              <a:rPr lang="en-US" sz="900" dirty="0" err="1"/>
              <a:t>durumda</a:t>
            </a:r>
            <a:r>
              <a:rPr lang="en-US" sz="900" dirty="0"/>
              <a:t> %45 </a:t>
            </a:r>
            <a:r>
              <a:rPr lang="en-US" sz="900" dirty="0" err="1"/>
              <a:t>seviyesinde</a:t>
            </a:r>
            <a:r>
              <a:rPr lang="en-US" sz="900" dirty="0"/>
              <a:t> </a:t>
            </a:r>
            <a:r>
              <a:rPr lang="en-US" sz="900" dirty="0" err="1"/>
              <a:t>bulunan</a:t>
            </a:r>
            <a:r>
              <a:rPr lang="en-US" sz="900" dirty="0"/>
              <a:t> 1 </a:t>
            </a:r>
            <a:r>
              <a:rPr lang="en-US" sz="900" dirty="0" err="1"/>
              <a:t>haftalık</a:t>
            </a:r>
            <a:r>
              <a:rPr lang="en-US" sz="900" dirty="0"/>
              <a:t> repo </a:t>
            </a:r>
            <a:r>
              <a:rPr lang="en-US" sz="900" dirty="0" err="1"/>
              <a:t>faizi</a:t>
            </a:r>
            <a:r>
              <a:rPr lang="en-US" sz="900" dirty="0"/>
              <a:t> için ay </a:t>
            </a:r>
            <a:r>
              <a:rPr lang="en-US" sz="900" dirty="0" err="1"/>
              <a:t>sonu</a:t>
            </a:r>
            <a:r>
              <a:rPr lang="en-US" sz="900" dirty="0"/>
              <a:t> </a:t>
            </a:r>
            <a:r>
              <a:rPr lang="en-US" sz="900" dirty="0" err="1"/>
              <a:t>medyan</a:t>
            </a:r>
            <a:r>
              <a:rPr lang="en-US" sz="900" dirty="0"/>
              <a:t> </a:t>
            </a:r>
            <a:r>
              <a:rPr lang="en-US" sz="900" dirty="0" err="1"/>
              <a:t>beklentisi</a:t>
            </a:r>
            <a:r>
              <a:rPr lang="en-US" sz="900" dirty="0"/>
              <a:t> aynı </a:t>
            </a:r>
            <a:r>
              <a:rPr lang="en-US" sz="900" dirty="0" err="1"/>
              <a:t>seviyede</a:t>
            </a:r>
            <a:r>
              <a:rPr lang="en-US" sz="900" dirty="0"/>
              <a:t> </a:t>
            </a:r>
            <a:r>
              <a:rPr lang="en-US" sz="900" dirty="0" err="1"/>
              <a:t>kalırken</a:t>
            </a:r>
            <a:r>
              <a:rPr lang="en-US" sz="900" dirty="0"/>
              <a:t>, 3 ay </a:t>
            </a:r>
            <a:r>
              <a:rPr lang="en-US" sz="900" dirty="0" err="1"/>
              <a:t>sonrası</a:t>
            </a:r>
            <a:r>
              <a:rPr lang="en-US" sz="900" dirty="0"/>
              <a:t> için </a:t>
            </a:r>
            <a:r>
              <a:rPr lang="en-US" sz="900" dirty="0" err="1"/>
              <a:t>medyan</a:t>
            </a:r>
            <a:r>
              <a:rPr lang="en-US" sz="900" dirty="0"/>
              <a:t> </a:t>
            </a:r>
            <a:r>
              <a:rPr lang="en-US" sz="900" dirty="0" err="1"/>
              <a:t>beklenti</a:t>
            </a:r>
            <a:r>
              <a:rPr lang="en-US" sz="900" dirty="0"/>
              <a:t> %46,85 olarak </a:t>
            </a:r>
            <a:r>
              <a:rPr lang="en-US" sz="900" dirty="0" err="1"/>
              <a:t>gerçekleşti</a:t>
            </a:r>
            <a:r>
              <a:rPr lang="en-US" sz="900" dirty="0" smtClean="0"/>
              <a:t>.</a:t>
            </a:r>
          </a:p>
          <a:p>
            <a:pPr algn="just" fontAlgn="base"/>
            <a:endParaRPr lang="en-US" sz="900" dirty="0"/>
          </a:p>
          <a:p>
            <a:pPr algn="just" fontAlgn="base"/>
            <a:r>
              <a:rPr lang="en-US" sz="900" dirty="0"/>
              <a:t>12 ay sonrası </a:t>
            </a:r>
            <a:r>
              <a:rPr lang="en-US" sz="900" dirty="0" err="1"/>
              <a:t>politika</a:t>
            </a:r>
            <a:r>
              <a:rPr lang="en-US" sz="900" dirty="0"/>
              <a:t> </a:t>
            </a:r>
            <a:r>
              <a:rPr lang="en-US" sz="900" dirty="0" err="1"/>
              <a:t>faizi</a:t>
            </a:r>
            <a:r>
              <a:rPr lang="en-US" sz="900" dirty="0"/>
              <a:t> </a:t>
            </a:r>
            <a:r>
              <a:rPr lang="en-US" sz="900" dirty="0" err="1"/>
              <a:t>beklentisi</a:t>
            </a:r>
            <a:r>
              <a:rPr lang="en-US" sz="900" dirty="0"/>
              <a:t> %36,96, </a:t>
            </a:r>
            <a:r>
              <a:rPr lang="en-US" sz="900" dirty="0" err="1"/>
              <a:t>Şubat</a:t>
            </a:r>
            <a:r>
              <a:rPr lang="en-US" sz="900" dirty="0"/>
              <a:t> </a:t>
            </a:r>
            <a:r>
              <a:rPr lang="en-US" sz="900" dirty="0" err="1"/>
              <a:t>anketi</a:t>
            </a:r>
            <a:r>
              <a:rPr lang="en-US" sz="900" dirty="0"/>
              <a:t>: %</a:t>
            </a:r>
            <a:r>
              <a:rPr lang="en-US" sz="900" dirty="0" smtClean="0"/>
              <a:t>36,62</a:t>
            </a:r>
          </a:p>
          <a:p>
            <a:pPr algn="just" fontAlgn="base"/>
            <a:endParaRPr lang="en-US" sz="900" dirty="0"/>
          </a:p>
          <a:p>
            <a:pPr algn="just" fontAlgn="base"/>
            <a:r>
              <a:rPr lang="en-US" sz="900" dirty="0"/>
              <a:t>24 ay sonrası </a:t>
            </a:r>
            <a:r>
              <a:rPr lang="en-US" sz="900" dirty="0" err="1"/>
              <a:t>politika</a:t>
            </a:r>
            <a:r>
              <a:rPr lang="en-US" sz="900" dirty="0"/>
              <a:t> </a:t>
            </a:r>
            <a:r>
              <a:rPr lang="en-US" sz="900" dirty="0" err="1"/>
              <a:t>faizi</a:t>
            </a:r>
            <a:r>
              <a:rPr lang="en-US" sz="900" dirty="0"/>
              <a:t> </a:t>
            </a:r>
            <a:r>
              <a:rPr lang="en-US" sz="900" dirty="0" err="1"/>
              <a:t>beklentisi</a:t>
            </a:r>
            <a:r>
              <a:rPr lang="en-US" sz="900" dirty="0"/>
              <a:t> %24,43, </a:t>
            </a:r>
            <a:r>
              <a:rPr lang="en-US" sz="900" dirty="0" err="1"/>
              <a:t>Şubat</a:t>
            </a:r>
            <a:r>
              <a:rPr lang="en-US" sz="900" dirty="0"/>
              <a:t> </a:t>
            </a:r>
            <a:r>
              <a:rPr lang="en-US" sz="900" dirty="0" err="1"/>
              <a:t>anketi</a:t>
            </a:r>
            <a:r>
              <a:rPr lang="en-US" sz="900" dirty="0"/>
              <a:t>: %</a:t>
            </a:r>
            <a:r>
              <a:rPr lang="en-US" sz="900" dirty="0" smtClean="0"/>
              <a:t>23,89</a:t>
            </a:r>
          </a:p>
          <a:p>
            <a:pPr algn="just" fontAlgn="base"/>
            <a:endParaRPr lang="en-US" sz="900" dirty="0"/>
          </a:p>
          <a:p>
            <a:pPr algn="just" fontAlgn="base"/>
            <a:r>
              <a:rPr lang="en-US" sz="900" dirty="0" err="1"/>
              <a:t>Yıl</a:t>
            </a:r>
            <a:r>
              <a:rPr lang="en-US" sz="900" dirty="0"/>
              <a:t> </a:t>
            </a:r>
            <a:r>
              <a:rPr lang="en-US" sz="900" dirty="0" err="1"/>
              <a:t>sonu</a:t>
            </a:r>
            <a:r>
              <a:rPr lang="en-US" sz="900" dirty="0"/>
              <a:t> </a:t>
            </a:r>
            <a:r>
              <a:rPr lang="en-US" sz="900" dirty="0" err="1"/>
              <a:t>enflasyon</a:t>
            </a:r>
            <a:r>
              <a:rPr lang="en-US" sz="900" dirty="0"/>
              <a:t> </a:t>
            </a:r>
            <a:r>
              <a:rPr lang="en-US" sz="900" dirty="0" err="1"/>
              <a:t>beklentisi</a:t>
            </a:r>
            <a:r>
              <a:rPr lang="en-US" sz="900" dirty="0"/>
              <a:t> %44,19, </a:t>
            </a:r>
            <a:r>
              <a:rPr lang="en-US" sz="900" dirty="0" smtClean="0"/>
              <a:t>              </a:t>
            </a:r>
            <a:r>
              <a:rPr lang="en-US" sz="900" dirty="0" err="1" smtClean="0"/>
              <a:t>Şubat</a:t>
            </a:r>
            <a:r>
              <a:rPr lang="en-US" sz="900" dirty="0" smtClean="0"/>
              <a:t> </a:t>
            </a:r>
            <a:r>
              <a:rPr lang="en-US" sz="900" dirty="0" err="1"/>
              <a:t>anketi</a:t>
            </a:r>
            <a:r>
              <a:rPr lang="en-US" sz="900" dirty="0"/>
              <a:t>: %</a:t>
            </a:r>
            <a:r>
              <a:rPr lang="en-US" sz="900" dirty="0" smtClean="0"/>
              <a:t>42,96</a:t>
            </a:r>
          </a:p>
          <a:p>
            <a:pPr algn="just" fontAlgn="base"/>
            <a:endParaRPr lang="en-US" sz="900" dirty="0"/>
          </a:p>
          <a:p>
            <a:pPr algn="just" fontAlgn="base"/>
            <a:r>
              <a:rPr lang="en-US" sz="900" dirty="0"/>
              <a:t>12 ay sonrası TÜFE </a:t>
            </a:r>
            <a:r>
              <a:rPr lang="en-US" sz="900" dirty="0" err="1"/>
              <a:t>beklentisi</a:t>
            </a:r>
            <a:r>
              <a:rPr lang="en-US" sz="900" dirty="0"/>
              <a:t> %36,70, </a:t>
            </a:r>
            <a:r>
              <a:rPr lang="en-US" sz="900" dirty="0" smtClean="0"/>
              <a:t>             </a:t>
            </a:r>
            <a:r>
              <a:rPr lang="en-US" sz="900" dirty="0" err="1" smtClean="0"/>
              <a:t>Şubat</a:t>
            </a:r>
            <a:r>
              <a:rPr lang="en-US" sz="900" dirty="0" smtClean="0"/>
              <a:t> </a:t>
            </a:r>
            <a:r>
              <a:rPr lang="en-US" sz="900" dirty="0" err="1"/>
              <a:t>anketi</a:t>
            </a:r>
            <a:r>
              <a:rPr lang="en-US" sz="900" dirty="0"/>
              <a:t>: %</a:t>
            </a:r>
            <a:r>
              <a:rPr lang="en-US" sz="900" dirty="0" smtClean="0"/>
              <a:t>37,78</a:t>
            </a:r>
          </a:p>
          <a:p>
            <a:pPr algn="just" fontAlgn="base"/>
            <a:endParaRPr lang="en-US" sz="900" dirty="0"/>
          </a:p>
          <a:p>
            <a:pPr algn="just" fontAlgn="base"/>
            <a:r>
              <a:rPr lang="en-US" sz="900" dirty="0"/>
              <a:t>24 ay sonrası TÜFE </a:t>
            </a:r>
            <a:r>
              <a:rPr lang="en-US" sz="900" dirty="0" err="1"/>
              <a:t>beklentisi</a:t>
            </a:r>
            <a:r>
              <a:rPr lang="en-US" sz="900" dirty="0"/>
              <a:t> %22,67, </a:t>
            </a:r>
            <a:r>
              <a:rPr lang="en-US" sz="900" dirty="0" smtClean="0"/>
              <a:t>             </a:t>
            </a:r>
            <a:r>
              <a:rPr lang="en-US" sz="900" dirty="0" err="1" smtClean="0"/>
              <a:t>Şubat</a:t>
            </a:r>
            <a:r>
              <a:rPr lang="en-US" sz="900" dirty="0" smtClean="0"/>
              <a:t> </a:t>
            </a:r>
            <a:r>
              <a:rPr lang="en-US" sz="900" dirty="0" err="1"/>
              <a:t>anketi</a:t>
            </a:r>
            <a:r>
              <a:rPr lang="en-US" sz="900" dirty="0"/>
              <a:t>: %</a:t>
            </a:r>
            <a:r>
              <a:rPr lang="en-US" sz="900" dirty="0" smtClean="0"/>
              <a:t>23,05</a:t>
            </a:r>
          </a:p>
          <a:p>
            <a:pPr algn="just" fontAlgn="base"/>
            <a:endParaRPr lang="en-US" sz="900" dirty="0"/>
          </a:p>
          <a:p>
            <a:pPr algn="just" fontAlgn="base"/>
            <a:r>
              <a:rPr lang="en-US" sz="900" dirty="0" err="1"/>
              <a:t>Yıl</a:t>
            </a:r>
            <a:r>
              <a:rPr lang="en-US" sz="900" dirty="0"/>
              <a:t> </a:t>
            </a:r>
            <a:r>
              <a:rPr lang="en-US" sz="900" dirty="0" err="1"/>
              <a:t>sonu</a:t>
            </a:r>
            <a:r>
              <a:rPr lang="en-US" sz="900" dirty="0"/>
              <a:t> dolar/TL 40,5344, </a:t>
            </a:r>
            <a:r>
              <a:rPr lang="en-US" sz="900" dirty="0" smtClean="0"/>
              <a:t>                                  </a:t>
            </a:r>
            <a:r>
              <a:rPr lang="en-US" sz="900" dirty="0" err="1" smtClean="0"/>
              <a:t>Şubat</a:t>
            </a:r>
            <a:r>
              <a:rPr lang="en-US" sz="900" dirty="0" smtClean="0"/>
              <a:t> </a:t>
            </a:r>
            <a:r>
              <a:rPr lang="en-US" sz="900" dirty="0" err="1"/>
              <a:t>anketi</a:t>
            </a:r>
            <a:r>
              <a:rPr lang="en-US" sz="900" dirty="0"/>
              <a:t>: </a:t>
            </a:r>
            <a:r>
              <a:rPr lang="en-US" sz="900" dirty="0" smtClean="0"/>
              <a:t>40,0212</a:t>
            </a:r>
          </a:p>
          <a:p>
            <a:pPr algn="just" fontAlgn="base"/>
            <a:endParaRPr lang="en-US" sz="900" dirty="0"/>
          </a:p>
          <a:p>
            <a:pPr algn="just" fontAlgn="base"/>
            <a:r>
              <a:rPr lang="en-US" sz="900" dirty="0"/>
              <a:t>2024 </a:t>
            </a:r>
            <a:r>
              <a:rPr lang="en-US" sz="900" dirty="0" err="1"/>
              <a:t>büyüme</a:t>
            </a:r>
            <a:r>
              <a:rPr lang="en-US" sz="900" dirty="0"/>
              <a:t> </a:t>
            </a:r>
            <a:r>
              <a:rPr lang="en-US" sz="900" dirty="0" err="1"/>
              <a:t>beklentisi</a:t>
            </a:r>
            <a:r>
              <a:rPr lang="en-US" sz="900" dirty="0"/>
              <a:t> %3,3, </a:t>
            </a:r>
            <a:r>
              <a:rPr lang="en-US" sz="900" dirty="0" smtClean="0"/>
              <a:t>                          </a:t>
            </a:r>
            <a:r>
              <a:rPr lang="en-US" sz="900" dirty="0" err="1" smtClean="0"/>
              <a:t>Şubat</a:t>
            </a:r>
            <a:r>
              <a:rPr lang="en-US" sz="900" dirty="0" smtClean="0"/>
              <a:t> </a:t>
            </a:r>
            <a:r>
              <a:rPr lang="en-US" sz="900" dirty="0" err="1"/>
              <a:t>anketi</a:t>
            </a:r>
            <a:r>
              <a:rPr lang="en-US" sz="900" dirty="0"/>
              <a:t>: %</a:t>
            </a:r>
            <a:r>
              <a:rPr lang="en-US" sz="900" dirty="0" smtClean="0"/>
              <a:t>3,3</a:t>
            </a:r>
          </a:p>
          <a:p>
            <a:pPr algn="just" fontAlgn="base"/>
            <a:endParaRPr lang="en-US" sz="900" dirty="0"/>
          </a:p>
          <a:p>
            <a:pPr algn="just" fontAlgn="base"/>
            <a:r>
              <a:rPr lang="en-US" sz="900" dirty="0"/>
              <a:t>2025 </a:t>
            </a:r>
            <a:r>
              <a:rPr lang="en-US" sz="900" dirty="0" err="1"/>
              <a:t>büyüme</a:t>
            </a:r>
            <a:r>
              <a:rPr lang="en-US" sz="900" dirty="0"/>
              <a:t> </a:t>
            </a:r>
            <a:r>
              <a:rPr lang="en-US" sz="900" dirty="0" err="1"/>
              <a:t>beklentisi</a:t>
            </a:r>
            <a:r>
              <a:rPr lang="en-US" sz="900" dirty="0"/>
              <a:t> %3,8</a:t>
            </a:r>
            <a:r>
              <a:rPr lang="en-US" sz="900" dirty="0" smtClean="0"/>
              <a:t>,                           </a:t>
            </a:r>
            <a:r>
              <a:rPr lang="en-US" sz="900" dirty="0" err="1" smtClean="0"/>
              <a:t>Şubat</a:t>
            </a:r>
            <a:r>
              <a:rPr lang="en-US" sz="900" dirty="0" smtClean="0"/>
              <a:t> </a:t>
            </a:r>
            <a:r>
              <a:rPr lang="en-US" sz="900" dirty="0" err="1"/>
              <a:t>anketi</a:t>
            </a:r>
            <a:r>
              <a:rPr lang="en-US" sz="900" dirty="0"/>
              <a:t>: %</a:t>
            </a:r>
            <a:r>
              <a:rPr lang="en-US" sz="900" dirty="0" smtClean="0"/>
              <a:t>3,8</a:t>
            </a:r>
          </a:p>
          <a:p>
            <a:pPr algn="just" fontAlgn="base"/>
            <a:endParaRPr lang="en-US" sz="900" dirty="0"/>
          </a:p>
          <a:p>
            <a:pPr algn="just" fontAlgn="base"/>
            <a:endParaRPr lang="en-US" sz="900" b="1" dirty="0"/>
          </a:p>
          <a:p>
            <a:pPr marL="171450" indent="-171450" algn="just" fontAlgn="base">
              <a:buFont typeface="Arial" panose="020B0604020202020204" pitchFamily="34" charset="0"/>
              <a:buChar char="•"/>
            </a:pPr>
            <a:r>
              <a:rPr lang="en-US" sz="900" b="1" dirty="0"/>
              <a:t>Fitch, </a:t>
            </a:r>
            <a:r>
              <a:rPr lang="en-US" sz="900" b="1" dirty="0" err="1"/>
              <a:t>Türkiye</a:t>
            </a:r>
            <a:r>
              <a:rPr lang="en-US" sz="900" b="1" dirty="0"/>
              <a:t> ve </a:t>
            </a:r>
            <a:r>
              <a:rPr lang="en-US" sz="900" b="1" dirty="0" err="1"/>
              <a:t>küresel</a:t>
            </a:r>
            <a:r>
              <a:rPr lang="en-US" sz="900" b="1" dirty="0"/>
              <a:t> </a:t>
            </a:r>
            <a:r>
              <a:rPr lang="en-US" sz="900" b="1" dirty="0" err="1"/>
              <a:t>büyüme</a:t>
            </a:r>
            <a:r>
              <a:rPr lang="en-US" sz="900" b="1" dirty="0"/>
              <a:t> </a:t>
            </a:r>
            <a:r>
              <a:rPr lang="en-US" sz="900" b="1" dirty="0" err="1"/>
              <a:t>tahminini</a:t>
            </a:r>
            <a:r>
              <a:rPr lang="en-US" sz="900" b="1" dirty="0"/>
              <a:t> revize </a:t>
            </a:r>
            <a:r>
              <a:rPr lang="en-US" sz="900" b="1" dirty="0" err="1"/>
              <a:t>etti</a:t>
            </a:r>
            <a:r>
              <a:rPr lang="en-US" sz="900" b="1" dirty="0"/>
              <a:t>.</a:t>
            </a:r>
          </a:p>
          <a:p>
            <a:pPr marL="171450" indent="-171450" algn="just" fontAlgn="base">
              <a:buFont typeface="Arial" panose="020B0604020202020204" pitchFamily="34" charset="0"/>
              <a:buChar char="•"/>
            </a:pPr>
            <a:endParaRPr lang="en-US" sz="900" b="1" dirty="0"/>
          </a:p>
          <a:p>
            <a:pPr algn="just" fontAlgn="base"/>
            <a:r>
              <a:rPr lang="en-US" sz="900" dirty="0" err="1"/>
              <a:t>Uluslararası</a:t>
            </a:r>
            <a:r>
              <a:rPr lang="en-US" sz="900" dirty="0"/>
              <a:t> </a:t>
            </a:r>
            <a:r>
              <a:rPr lang="en-US" sz="900" dirty="0" err="1"/>
              <a:t>kredi</a:t>
            </a:r>
            <a:r>
              <a:rPr lang="en-US" sz="900" dirty="0"/>
              <a:t> </a:t>
            </a:r>
            <a:r>
              <a:rPr lang="en-US" sz="900" dirty="0" err="1"/>
              <a:t>derecelendirme</a:t>
            </a:r>
            <a:r>
              <a:rPr lang="en-US" sz="900" dirty="0"/>
              <a:t> </a:t>
            </a:r>
            <a:r>
              <a:rPr lang="en-US" sz="900" dirty="0" err="1"/>
              <a:t>kuruluşu</a:t>
            </a:r>
            <a:r>
              <a:rPr lang="en-US" sz="900" dirty="0"/>
              <a:t> Fitch Ratings, </a:t>
            </a:r>
            <a:r>
              <a:rPr lang="en-US" sz="900" dirty="0" err="1"/>
              <a:t>küresel</a:t>
            </a:r>
            <a:r>
              <a:rPr lang="en-US" sz="900" dirty="0"/>
              <a:t> </a:t>
            </a:r>
            <a:r>
              <a:rPr lang="en-US" sz="900" dirty="0" err="1"/>
              <a:t>ekonomiye</a:t>
            </a:r>
            <a:r>
              <a:rPr lang="en-US" sz="900" dirty="0"/>
              <a:t> </a:t>
            </a:r>
            <a:r>
              <a:rPr lang="en-US" sz="900" dirty="0" err="1"/>
              <a:t>ilişkin</a:t>
            </a:r>
            <a:r>
              <a:rPr lang="en-US" sz="900" dirty="0"/>
              <a:t> </a:t>
            </a:r>
            <a:r>
              <a:rPr lang="en-US" sz="900" dirty="0" err="1"/>
              <a:t>büyüme</a:t>
            </a:r>
            <a:r>
              <a:rPr lang="en-US" sz="900" dirty="0"/>
              <a:t> </a:t>
            </a:r>
            <a:r>
              <a:rPr lang="en-US" sz="900" dirty="0" err="1"/>
              <a:t>beklentisini</a:t>
            </a:r>
            <a:r>
              <a:rPr lang="en-US" sz="900" dirty="0"/>
              <a:t> </a:t>
            </a:r>
            <a:r>
              <a:rPr lang="en-US" sz="900" dirty="0" err="1"/>
              <a:t>bu</a:t>
            </a:r>
            <a:r>
              <a:rPr lang="en-US" sz="900" dirty="0"/>
              <a:t> </a:t>
            </a:r>
            <a:r>
              <a:rPr lang="en-US" sz="900" dirty="0" err="1"/>
              <a:t>yıl</a:t>
            </a:r>
            <a:r>
              <a:rPr lang="en-US" sz="900" dirty="0"/>
              <a:t> için 0,3 </a:t>
            </a:r>
            <a:r>
              <a:rPr lang="en-US" sz="900" dirty="0" err="1"/>
              <a:t>puan</a:t>
            </a:r>
            <a:r>
              <a:rPr lang="en-US" sz="900" dirty="0"/>
              <a:t> </a:t>
            </a:r>
            <a:r>
              <a:rPr lang="en-US" sz="900" dirty="0" err="1"/>
              <a:t>artırarak</a:t>
            </a:r>
            <a:r>
              <a:rPr lang="en-US" sz="900" dirty="0"/>
              <a:t> </a:t>
            </a:r>
            <a:r>
              <a:rPr lang="en-US" sz="900" dirty="0" err="1"/>
              <a:t>yüzde</a:t>
            </a:r>
            <a:r>
              <a:rPr lang="en-US" sz="900" dirty="0"/>
              <a:t> 2,4'e </a:t>
            </a:r>
            <a:r>
              <a:rPr lang="en-US" sz="900" dirty="0" err="1"/>
              <a:t>yükseltti</a:t>
            </a:r>
            <a:r>
              <a:rPr lang="en-US" sz="900" dirty="0"/>
              <a:t>. </a:t>
            </a:r>
            <a:r>
              <a:rPr lang="en-US" sz="900" dirty="0" err="1"/>
              <a:t>Türkiye'nin</a:t>
            </a:r>
            <a:r>
              <a:rPr lang="en-US" sz="900" dirty="0"/>
              <a:t> </a:t>
            </a:r>
            <a:r>
              <a:rPr lang="en-US" sz="900" dirty="0" err="1"/>
              <a:t>bu</a:t>
            </a:r>
            <a:r>
              <a:rPr lang="en-US" sz="900" dirty="0"/>
              <a:t> </a:t>
            </a:r>
            <a:r>
              <a:rPr lang="en-US" sz="900" dirty="0" err="1"/>
              <a:t>yıla</a:t>
            </a:r>
            <a:r>
              <a:rPr lang="en-US" sz="900" dirty="0"/>
              <a:t> </a:t>
            </a:r>
            <a:r>
              <a:rPr lang="en-US" sz="900" dirty="0" err="1"/>
              <a:t>ilişkin</a:t>
            </a:r>
            <a:r>
              <a:rPr lang="en-US" sz="900" dirty="0"/>
              <a:t> </a:t>
            </a:r>
            <a:r>
              <a:rPr lang="en-US" sz="900" dirty="0" err="1"/>
              <a:t>büyüme</a:t>
            </a:r>
            <a:r>
              <a:rPr lang="en-US" sz="900" dirty="0"/>
              <a:t> </a:t>
            </a:r>
            <a:r>
              <a:rPr lang="en-US" sz="900" dirty="0" err="1"/>
              <a:t>beklentisi</a:t>
            </a:r>
            <a:r>
              <a:rPr lang="en-US" sz="900" dirty="0"/>
              <a:t> de </a:t>
            </a:r>
            <a:r>
              <a:rPr lang="en-US" sz="900" dirty="0" err="1"/>
              <a:t>yüzde</a:t>
            </a:r>
            <a:r>
              <a:rPr lang="en-US" sz="900" dirty="0"/>
              <a:t> 2,8'e </a:t>
            </a:r>
            <a:r>
              <a:rPr lang="en-US" sz="900" dirty="0" err="1" smtClean="0"/>
              <a:t>çıkarıldı</a:t>
            </a:r>
            <a:r>
              <a:rPr lang="en-US" sz="900" dirty="0" smtClean="0"/>
              <a:t>.</a:t>
            </a:r>
            <a:endParaRPr lang="en-US" sz="900" dirty="0"/>
          </a:p>
          <a:p>
            <a:r>
              <a:rPr lang="en-US" sz="900" dirty="0"/>
              <a:t/>
            </a:r>
            <a:br>
              <a:rPr lang="en-US" sz="900" dirty="0"/>
            </a:b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42179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1280" y="679320"/>
            <a:ext cx="2118832" cy="40524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426" y="6665073"/>
            <a:ext cx="3118854" cy="28653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9660" y="5402445"/>
            <a:ext cx="51516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900" b="1" i="1" dirty="0" smtClean="0">
                <a:solidFill>
                  <a:prstClr val="black"/>
                </a:solidFill>
              </a:rPr>
              <a:t>YASAL UYARI: </a:t>
            </a:r>
            <a:r>
              <a:rPr lang="tr-TR" sz="900" i="1" dirty="0" smtClean="0">
                <a:solidFill>
                  <a:prstClr val="black"/>
                </a:solidFill>
              </a:rPr>
              <a:t>Burada </a:t>
            </a:r>
            <a:r>
              <a:rPr lang="tr-TR" sz="900" i="1" dirty="0">
                <a:solidFill>
                  <a:prstClr val="black"/>
                </a:solidFill>
              </a:rPr>
              <a:t>yer alan </a:t>
            </a:r>
            <a:r>
              <a:rPr lang="tr-TR" sz="900" i="1" dirty="0" smtClean="0">
                <a:solidFill>
                  <a:prstClr val="black"/>
                </a:solidFill>
              </a:rPr>
              <a:t>bilgiler</a:t>
            </a:r>
            <a:r>
              <a:rPr lang="en-US" sz="900" i="1" dirty="0" smtClean="0">
                <a:solidFill>
                  <a:prstClr val="black"/>
                </a:solidFill>
              </a:rPr>
              <a:t>,</a:t>
            </a:r>
            <a:r>
              <a:rPr lang="tr-TR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Bankamız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uzmanları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tarafından</a:t>
            </a:r>
            <a:r>
              <a:rPr lang="en-US" sz="900" i="1" dirty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güvenilir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olduğuna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inanılan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kamuya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açık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kaynaklar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kullanılarak</a:t>
            </a:r>
            <a:r>
              <a:rPr lang="en-US" sz="900" i="1" dirty="0" smtClean="0">
                <a:solidFill>
                  <a:prstClr val="black"/>
                </a:solidFill>
              </a:rPr>
              <a:t>, </a:t>
            </a:r>
            <a:r>
              <a:rPr lang="tr-TR" sz="900" i="1" dirty="0" smtClean="0">
                <a:solidFill>
                  <a:prstClr val="black"/>
                </a:solidFill>
              </a:rPr>
              <a:t>bilgilendirme </a:t>
            </a:r>
            <a:r>
              <a:rPr lang="tr-TR" sz="900" i="1" dirty="0">
                <a:solidFill>
                  <a:prstClr val="black"/>
                </a:solidFill>
              </a:rPr>
              <a:t>amacı ile hazırlanmıştır. </a:t>
            </a:r>
            <a:r>
              <a:rPr lang="en-US" sz="900" i="1" dirty="0" err="1" smtClean="0">
                <a:solidFill>
                  <a:prstClr val="black"/>
                </a:solidFill>
              </a:rPr>
              <a:t>Paylaşılan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veri</a:t>
            </a:r>
            <a:r>
              <a:rPr lang="en-US" sz="900" i="1" dirty="0" smtClean="0">
                <a:solidFill>
                  <a:prstClr val="black"/>
                </a:solidFill>
              </a:rPr>
              <a:t>, </a:t>
            </a:r>
            <a:r>
              <a:rPr lang="en-US" sz="900" i="1" dirty="0" err="1" smtClean="0">
                <a:solidFill>
                  <a:prstClr val="black"/>
                </a:solidFill>
              </a:rPr>
              <a:t>finansal</a:t>
            </a:r>
            <a:r>
              <a:rPr lang="tr-TR" sz="900" i="1" dirty="0" smtClean="0">
                <a:solidFill>
                  <a:prstClr val="black"/>
                </a:solidFill>
              </a:rPr>
              <a:t> </a:t>
            </a:r>
            <a:r>
              <a:rPr lang="tr-TR" sz="900" i="1" dirty="0">
                <a:solidFill>
                  <a:prstClr val="black"/>
                </a:solidFill>
              </a:rPr>
              <a:t>bilgi, </a:t>
            </a:r>
            <a:r>
              <a:rPr lang="en-US" sz="900" i="1" dirty="0" err="1" smtClean="0">
                <a:solidFill>
                  <a:prstClr val="black"/>
                </a:solidFill>
              </a:rPr>
              <a:t>görüş</a:t>
            </a:r>
            <a:r>
              <a:rPr lang="tr-TR" sz="900" i="1" dirty="0" smtClean="0">
                <a:solidFill>
                  <a:prstClr val="black"/>
                </a:solidFill>
              </a:rPr>
              <a:t> </a:t>
            </a:r>
            <a:r>
              <a:rPr lang="tr-TR" sz="900" i="1" dirty="0">
                <a:solidFill>
                  <a:prstClr val="black"/>
                </a:solidFill>
              </a:rPr>
              <a:t>ve </a:t>
            </a:r>
            <a:r>
              <a:rPr lang="tr-TR" sz="900" i="1" dirty="0" smtClean="0">
                <a:solidFill>
                  <a:prstClr val="black"/>
                </a:solidFill>
              </a:rPr>
              <a:t>tavsiyeler </a:t>
            </a:r>
            <a:r>
              <a:rPr lang="tr-TR" sz="900" i="1" dirty="0">
                <a:solidFill>
                  <a:prstClr val="black"/>
                </a:solidFill>
              </a:rPr>
              <a:t>yatırım danışmanlığı kapsamında değildir. Herhangi bir yatırım aracının alım-satım önerisi ya da getiri vaadi olarak yorumlanmamalıdır. Bu görüşler mali durumunuz ile risk ve getiri tercihlerinize uygun olmayabilir. Bu nedenle</a:t>
            </a:r>
            <a:r>
              <a:rPr lang="tr-TR" sz="900" i="1" dirty="0" smtClean="0">
                <a:solidFill>
                  <a:prstClr val="black"/>
                </a:solidFill>
              </a:rPr>
              <a:t>,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tr-TR" sz="900" i="1" dirty="0" smtClean="0">
                <a:solidFill>
                  <a:prstClr val="black"/>
                </a:solidFill>
              </a:rPr>
              <a:t>sadece </a:t>
            </a:r>
            <a:r>
              <a:rPr lang="tr-TR" sz="900" i="1" dirty="0">
                <a:solidFill>
                  <a:prstClr val="black"/>
                </a:solidFill>
              </a:rPr>
              <a:t>burada yer alan bilgilere dayanarak yatırım kararı verilmesi beklentilerinize uygun sonuçlar doğurmayabilir</a:t>
            </a:r>
            <a:r>
              <a:rPr lang="tr-TR" sz="900" i="1" dirty="0" smtClean="0">
                <a:solidFill>
                  <a:prstClr val="black"/>
                </a:solidFill>
              </a:rPr>
              <a:t>.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tr-TR" sz="900" i="1" dirty="0" smtClean="0">
                <a:solidFill>
                  <a:prstClr val="black"/>
                </a:solidFill>
              </a:rPr>
              <a:t>Burada </a:t>
            </a:r>
            <a:r>
              <a:rPr lang="tr-TR" sz="900" i="1" dirty="0">
                <a:solidFill>
                  <a:prstClr val="black"/>
                </a:solidFill>
              </a:rPr>
              <a:t>yer alan fiyatlar, veriler ve bilgilerin tam ve doğru olduğu garanti edilemez; içerik, haber verilmeksizin değiştirilebilir</a:t>
            </a:r>
            <a:r>
              <a:rPr lang="tr-TR" sz="900" i="1" dirty="0" smtClean="0">
                <a:solidFill>
                  <a:prstClr val="black"/>
                </a:solidFill>
              </a:rPr>
              <a:t>. Bu </a:t>
            </a:r>
            <a:r>
              <a:rPr lang="tr-TR" sz="900" i="1" dirty="0">
                <a:solidFill>
                  <a:prstClr val="black"/>
                </a:solidFill>
              </a:rPr>
              <a:t>kaynakların kullanılması nedeni ile ortaya çıkabilecek </a:t>
            </a:r>
            <a:r>
              <a:rPr lang="tr-TR" sz="900" i="1" dirty="0" smtClean="0">
                <a:solidFill>
                  <a:prstClr val="black"/>
                </a:solidFill>
              </a:rPr>
              <a:t>hatalardan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ya</a:t>
            </a:r>
            <a:r>
              <a:rPr lang="en-US" sz="900" i="1" dirty="0" smtClean="0">
                <a:solidFill>
                  <a:prstClr val="black"/>
                </a:solidFill>
              </a:rPr>
              <a:t> da </a:t>
            </a:r>
            <a:r>
              <a:rPr lang="en-US" sz="900" i="1" dirty="0" err="1" smtClean="0">
                <a:solidFill>
                  <a:prstClr val="black"/>
                </a:solidFill>
              </a:rPr>
              <a:t>zararlardan</a:t>
            </a:r>
            <a:r>
              <a:rPr lang="tr-TR" sz="900" i="1" dirty="0" smtClean="0">
                <a:solidFill>
                  <a:prstClr val="black"/>
                </a:solidFill>
              </a:rPr>
              <a:t> </a:t>
            </a:r>
            <a:r>
              <a:rPr lang="tr-TR" sz="900" i="1" dirty="0">
                <a:solidFill>
                  <a:prstClr val="black"/>
                </a:solidFill>
              </a:rPr>
              <a:t>Near East Bank Ltd. sorumlu </a:t>
            </a:r>
            <a:r>
              <a:rPr lang="tr-TR" sz="900" i="1" dirty="0" smtClean="0">
                <a:solidFill>
                  <a:prstClr val="black"/>
                </a:solidFill>
              </a:rPr>
              <a:t>de</a:t>
            </a:r>
            <a:r>
              <a:rPr lang="en-US" sz="900" i="1" dirty="0" smtClean="0">
                <a:solidFill>
                  <a:prstClr val="black"/>
                </a:solidFill>
              </a:rPr>
              <a:t>ğ</a:t>
            </a:r>
            <a:r>
              <a:rPr lang="tr-TR" sz="900" i="1" dirty="0" smtClean="0">
                <a:solidFill>
                  <a:prstClr val="black"/>
                </a:solidFill>
              </a:rPr>
              <a:t>ildir</a:t>
            </a:r>
            <a:r>
              <a:rPr lang="tr-TR" sz="900" i="1" dirty="0">
                <a:solidFill>
                  <a:prstClr val="black"/>
                </a:solidFill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46" y="0"/>
            <a:ext cx="5328366" cy="10222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19" y="6602774"/>
            <a:ext cx="5327493" cy="95848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051992" y="5106270"/>
            <a:ext cx="32049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 smtClean="0"/>
              <a:t>Kaynaklar</a:t>
            </a:r>
            <a:r>
              <a:rPr lang="en-US" sz="800" dirty="0" smtClean="0"/>
              <a:t>: TÜİK, Bloomberg, TCMB, İSO, T.C. </a:t>
            </a:r>
            <a:r>
              <a:rPr lang="en-US" sz="800" dirty="0" err="1" smtClean="0"/>
              <a:t>Ticaret</a:t>
            </a:r>
            <a:r>
              <a:rPr lang="en-US" sz="800" dirty="0" smtClean="0"/>
              <a:t> </a:t>
            </a:r>
            <a:r>
              <a:rPr lang="en-US" sz="800" dirty="0" err="1" smtClean="0"/>
              <a:t>Bakanlığı</a:t>
            </a:r>
            <a:r>
              <a:rPr lang="en-US" sz="800" dirty="0" smtClean="0"/>
              <a:t>, KKTC DPÖ.</a:t>
            </a:r>
            <a:endParaRPr lang="en-US" sz="800" dirty="0"/>
          </a:p>
        </p:txBody>
      </p:sp>
      <p:sp>
        <p:nvSpPr>
          <p:cNvPr id="12" name="Text Placeholder 18"/>
          <p:cNvSpPr txBox="1">
            <a:spLocks/>
          </p:cNvSpPr>
          <p:nvPr/>
        </p:nvSpPr>
        <p:spPr>
          <a:xfrm>
            <a:off x="159396" y="1192483"/>
            <a:ext cx="2497690" cy="3763492"/>
          </a:xfrm>
          <a:prstGeom prst="rect">
            <a:avLst/>
          </a:prstGeom>
        </p:spPr>
        <p:txBody>
          <a:bodyPr>
            <a:noAutofit/>
          </a:bodyPr>
          <a:lstStyle>
            <a:lvl1pPr marL="99921" indent="-99921" algn="l" defTabSz="399684" rtl="0" eaLnBrk="1" latinLnBrk="0" hangingPunct="1">
              <a:lnSpc>
                <a:spcPct val="90000"/>
              </a:lnSpc>
              <a:spcBef>
                <a:spcPts val="437"/>
              </a:spcBef>
              <a:buFont typeface="Arial" panose="020B0604020202020204" pitchFamily="34" charset="0"/>
              <a:buChar char="•"/>
              <a:defRPr sz="12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9763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99605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87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99447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9290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9132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98974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98816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98658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sz="900" dirty="0"/>
          </a:p>
        </p:txBody>
      </p:sp>
      <p:sp>
        <p:nvSpPr>
          <p:cNvPr id="7" name="Rectangle 6"/>
          <p:cNvSpPr/>
          <p:nvPr/>
        </p:nvSpPr>
        <p:spPr>
          <a:xfrm>
            <a:off x="129902" y="1166902"/>
            <a:ext cx="23671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900" dirty="0"/>
          </a:p>
          <a:p>
            <a:endParaRPr lang="en-US" sz="900" dirty="0"/>
          </a:p>
        </p:txBody>
      </p:sp>
      <p:sp>
        <p:nvSpPr>
          <p:cNvPr id="6" name="Rectangle 5"/>
          <p:cNvSpPr/>
          <p:nvPr/>
        </p:nvSpPr>
        <p:spPr>
          <a:xfrm>
            <a:off x="92426" y="1135338"/>
            <a:ext cx="24831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dirty="0"/>
          </a:p>
          <a:p>
            <a:pPr algn="just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9396" y="1207014"/>
            <a:ext cx="236711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 fontAlgn="base">
              <a:buFont typeface="Arial" panose="020B0604020202020204" pitchFamily="34" charset="0"/>
              <a:buChar char="•"/>
            </a:pPr>
            <a:r>
              <a:rPr lang="en-US" sz="900" b="1" dirty="0" smtClean="0"/>
              <a:t>BOJ </a:t>
            </a:r>
            <a:r>
              <a:rPr lang="en-US" sz="900" b="1" dirty="0" err="1" smtClean="0"/>
              <a:t>Faiz</a:t>
            </a:r>
            <a:r>
              <a:rPr lang="en-US" sz="900" b="1" dirty="0" smtClean="0"/>
              <a:t> </a:t>
            </a:r>
            <a:r>
              <a:rPr lang="en-US" sz="900" b="1" dirty="0" err="1" smtClean="0"/>
              <a:t>Kararı</a:t>
            </a:r>
            <a:endParaRPr lang="en-US" sz="900" b="1" dirty="0"/>
          </a:p>
          <a:p>
            <a:pPr marL="171450" indent="-171450" algn="just" fontAlgn="base">
              <a:buFont typeface="Arial" panose="020B0604020202020204" pitchFamily="34" charset="0"/>
              <a:buChar char="•"/>
            </a:pPr>
            <a:endParaRPr lang="en-US" sz="800" b="1" dirty="0"/>
          </a:p>
          <a:p>
            <a:pPr algn="just"/>
            <a:r>
              <a:rPr lang="en-US" sz="800" dirty="0" err="1"/>
              <a:t>Japonya</a:t>
            </a:r>
            <a:r>
              <a:rPr lang="en-US" sz="800" dirty="0"/>
              <a:t> Merkez </a:t>
            </a:r>
            <a:r>
              <a:rPr lang="en-US" sz="800" dirty="0" err="1"/>
              <a:t>Bankası</a:t>
            </a:r>
            <a:r>
              <a:rPr lang="en-US" sz="800" dirty="0"/>
              <a:t> (BOJ) 2007'den </a:t>
            </a:r>
            <a:r>
              <a:rPr lang="en-US" sz="800" dirty="0" err="1"/>
              <a:t>bu</a:t>
            </a:r>
            <a:r>
              <a:rPr lang="en-US" sz="800" dirty="0"/>
              <a:t> </a:t>
            </a:r>
            <a:r>
              <a:rPr lang="en-US" sz="800" dirty="0" err="1"/>
              <a:t>yana</a:t>
            </a:r>
            <a:r>
              <a:rPr lang="en-US" sz="800" dirty="0"/>
              <a:t> ilk </a:t>
            </a:r>
            <a:r>
              <a:rPr lang="en-US" sz="800" dirty="0" err="1"/>
              <a:t>kez</a:t>
            </a:r>
            <a:r>
              <a:rPr lang="en-US" sz="800" dirty="0"/>
              <a:t> </a:t>
            </a:r>
            <a:r>
              <a:rPr lang="en-US" sz="800" dirty="0" err="1"/>
              <a:t>faiz</a:t>
            </a:r>
            <a:r>
              <a:rPr lang="en-US" sz="800" dirty="0"/>
              <a:t> </a:t>
            </a:r>
            <a:r>
              <a:rPr lang="en-US" sz="800" dirty="0" err="1"/>
              <a:t>oranlarını</a:t>
            </a:r>
            <a:r>
              <a:rPr lang="en-US" sz="800" dirty="0"/>
              <a:t> </a:t>
            </a:r>
            <a:r>
              <a:rPr lang="en-US" sz="800" dirty="0" err="1"/>
              <a:t>artırdı</a:t>
            </a:r>
            <a:r>
              <a:rPr lang="en-US" sz="800" dirty="0"/>
              <a:t> ve </a:t>
            </a:r>
            <a:r>
              <a:rPr lang="en-US" sz="800" dirty="0" err="1"/>
              <a:t>bu</a:t>
            </a:r>
            <a:r>
              <a:rPr lang="en-US" sz="800" dirty="0"/>
              <a:t> </a:t>
            </a:r>
            <a:r>
              <a:rPr lang="en-US" sz="800" dirty="0" err="1"/>
              <a:t>yıl</a:t>
            </a:r>
            <a:r>
              <a:rPr lang="en-US" sz="800" dirty="0"/>
              <a:t> </a:t>
            </a:r>
            <a:r>
              <a:rPr lang="en-US" sz="800" dirty="0" err="1"/>
              <a:t>güçlü</a:t>
            </a:r>
            <a:r>
              <a:rPr lang="en-US" sz="800" dirty="0"/>
              <a:t> </a:t>
            </a:r>
            <a:r>
              <a:rPr lang="en-US" sz="800" dirty="0" err="1"/>
              <a:t>ücret</a:t>
            </a:r>
            <a:r>
              <a:rPr lang="en-US" sz="800" dirty="0"/>
              <a:t> </a:t>
            </a:r>
            <a:r>
              <a:rPr lang="en-US" sz="800" dirty="0" err="1"/>
              <a:t>artışlarının</a:t>
            </a:r>
            <a:r>
              <a:rPr lang="en-US" sz="800" dirty="0"/>
              <a:t> ilk </a:t>
            </a:r>
            <a:r>
              <a:rPr lang="en-US" sz="800" dirty="0" err="1"/>
              <a:t>işaretleri</a:t>
            </a:r>
            <a:r>
              <a:rPr lang="en-US" sz="800" dirty="0"/>
              <a:t> üzerine </a:t>
            </a:r>
            <a:r>
              <a:rPr lang="en-US" sz="800" dirty="0" err="1"/>
              <a:t>dünyanın</a:t>
            </a:r>
            <a:r>
              <a:rPr lang="en-US" sz="800" dirty="0"/>
              <a:t> son </a:t>
            </a:r>
            <a:r>
              <a:rPr lang="en-US" sz="800" dirty="0" err="1"/>
              <a:t>negatif</a:t>
            </a:r>
            <a:r>
              <a:rPr lang="en-US" sz="800" dirty="0"/>
              <a:t> </a:t>
            </a:r>
            <a:r>
              <a:rPr lang="en-US" sz="800" dirty="0" err="1"/>
              <a:t>faiz</a:t>
            </a:r>
            <a:r>
              <a:rPr lang="en-US" sz="800" dirty="0"/>
              <a:t> </a:t>
            </a:r>
            <a:r>
              <a:rPr lang="en-US" sz="800" dirty="0" err="1"/>
              <a:t>rejimine</a:t>
            </a:r>
            <a:r>
              <a:rPr lang="en-US" sz="800" dirty="0"/>
              <a:t> son </a:t>
            </a:r>
            <a:r>
              <a:rPr lang="en-US" sz="800" dirty="0" err="1"/>
              <a:t>verdi</a:t>
            </a:r>
            <a:r>
              <a:rPr lang="en-US" sz="800" dirty="0"/>
              <a:t>.</a:t>
            </a:r>
          </a:p>
          <a:p>
            <a:pPr algn="just"/>
            <a:r>
              <a:rPr lang="en-US" sz="800" dirty="0"/>
              <a:t>BOJ, Mart </a:t>
            </a:r>
            <a:r>
              <a:rPr lang="en-US" sz="800" dirty="0" err="1"/>
              <a:t>ayındaki</a:t>
            </a:r>
            <a:r>
              <a:rPr lang="en-US" sz="800" dirty="0"/>
              <a:t> iki </a:t>
            </a:r>
            <a:r>
              <a:rPr lang="en-US" sz="800" dirty="0" err="1"/>
              <a:t>günlük</a:t>
            </a:r>
            <a:r>
              <a:rPr lang="en-US" sz="800" dirty="0"/>
              <a:t> </a:t>
            </a:r>
            <a:r>
              <a:rPr lang="en-US" sz="800" dirty="0" err="1"/>
              <a:t>politika</a:t>
            </a:r>
            <a:r>
              <a:rPr lang="en-US" sz="800" dirty="0"/>
              <a:t> </a:t>
            </a:r>
            <a:r>
              <a:rPr lang="en-US" sz="800" dirty="0" err="1"/>
              <a:t>toplantısının</a:t>
            </a:r>
            <a:r>
              <a:rPr lang="en-US" sz="800" dirty="0"/>
              <a:t> </a:t>
            </a:r>
            <a:r>
              <a:rPr lang="en-US" sz="800" dirty="0" err="1"/>
              <a:t>sonunda</a:t>
            </a:r>
            <a:r>
              <a:rPr lang="en-US" sz="800" dirty="0"/>
              <a:t> </a:t>
            </a:r>
            <a:r>
              <a:rPr lang="en-US" sz="800" dirty="0" err="1"/>
              <a:t>yaptığı</a:t>
            </a:r>
            <a:r>
              <a:rPr lang="en-US" sz="800" dirty="0"/>
              <a:t> </a:t>
            </a:r>
            <a:r>
              <a:rPr lang="en-US" sz="800" dirty="0" err="1"/>
              <a:t>açıklamaya</a:t>
            </a:r>
            <a:r>
              <a:rPr lang="en-US" sz="800" dirty="0"/>
              <a:t> göre, </a:t>
            </a:r>
            <a:r>
              <a:rPr lang="en-US" sz="800" dirty="0" err="1"/>
              <a:t>kısa</a:t>
            </a:r>
            <a:r>
              <a:rPr lang="en-US" sz="800" dirty="0"/>
              <a:t> </a:t>
            </a:r>
            <a:r>
              <a:rPr lang="en-US" sz="800" dirty="0" err="1"/>
              <a:t>vadeli</a:t>
            </a:r>
            <a:r>
              <a:rPr lang="en-US" sz="800" dirty="0"/>
              <a:t> </a:t>
            </a:r>
            <a:r>
              <a:rPr lang="en-US" sz="800" dirty="0" err="1"/>
              <a:t>faiz</a:t>
            </a:r>
            <a:r>
              <a:rPr lang="en-US" sz="800" dirty="0"/>
              <a:t> </a:t>
            </a:r>
            <a:r>
              <a:rPr lang="en-US" sz="800" dirty="0" err="1"/>
              <a:t>oranlarını</a:t>
            </a:r>
            <a:r>
              <a:rPr lang="en-US" sz="800" dirty="0"/>
              <a:t> – </a:t>
            </a:r>
            <a:r>
              <a:rPr lang="en-US" sz="800" dirty="0" err="1"/>
              <a:t>yüzde</a:t>
            </a:r>
            <a:r>
              <a:rPr lang="en-US" sz="800" dirty="0"/>
              <a:t> 0,1'den </a:t>
            </a:r>
            <a:r>
              <a:rPr lang="en-US" sz="800" dirty="0" err="1"/>
              <a:t>yüzde</a:t>
            </a:r>
            <a:r>
              <a:rPr lang="en-US" sz="800" dirty="0"/>
              <a:t> 0 </a:t>
            </a:r>
            <a:r>
              <a:rPr lang="en-US" sz="800" dirty="0" err="1"/>
              <a:t>ila</a:t>
            </a:r>
            <a:r>
              <a:rPr lang="en-US" sz="800" dirty="0"/>
              <a:t> </a:t>
            </a:r>
            <a:r>
              <a:rPr lang="en-US" sz="800" dirty="0" err="1"/>
              <a:t>yüzde</a:t>
            </a:r>
            <a:r>
              <a:rPr lang="en-US" sz="800" dirty="0"/>
              <a:t> 0,1 </a:t>
            </a:r>
            <a:r>
              <a:rPr lang="en-US" sz="800" dirty="0" err="1"/>
              <a:t>civarına</a:t>
            </a:r>
            <a:r>
              <a:rPr lang="en-US" sz="800" dirty="0"/>
              <a:t> </a:t>
            </a:r>
            <a:r>
              <a:rPr lang="en-US" sz="800" dirty="0" err="1"/>
              <a:t>yükseltti</a:t>
            </a:r>
            <a:r>
              <a:rPr lang="en-US" sz="800" dirty="0"/>
              <a:t>. </a:t>
            </a:r>
            <a:r>
              <a:rPr lang="en-US" sz="800" dirty="0" err="1"/>
              <a:t>Japonya'nın</a:t>
            </a:r>
            <a:r>
              <a:rPr lang="en-US" sz="800" dirty="0"/>
              <a:t> </a:t>
            </a:r>
            <a:r>
              <a:rPr lang="en-US" sz="800" dirty="0" err="1"/>
              <a:t>negatif</a:t>
            </a:r>
            <a:r>
              <a:rPr lang="en-US" sz="800" dirty="0"/>
              <a:t> </a:t>
            </a:r>
            <a:r>
              <a:rPr lang="en-US" sz="800" dirty="0" err="1"/>
              <a:t>faiz</a:t>
            </a:r>
            <a:r>
              <a:rPr lang="en-US" sz="800" dirty="0"/>
              <a:t> </a:t>
            </a:r>
            <a:r>
              <a:rPr lang="en-US" sz="800" dirty="0" err="1"/>
              <a:t>rejimi</a:t>
            </a:r>
            <a:r>
              <a:rPr lang="en-US" sz="800" dirty="0"/>
              <a:t> 2016'dan </a:t>
            </a:r>
            <a:r>
              <a:rPr lang="en-US" sz="800" dirty="0" err="1"/>
              <a:t>beri</a:t>
            </a:r>
            <a:r>
              <a:rPr lang="en-US" sz="800" dirty="0"/>
              <a:t> </a:t>
            </a:r>
            <a:r>
              <a:rPr lang="en-US" sz="800" dirty="0" err="1"/>
              <a:t>yürürlükteydi</a:t>
            </a:r>
            <a:r>
              <a:rPr lang="en-US" sz="800" dirty="0"/>
              <a:t>.</a:t>
            </a:r>
          </a:p>
          <a:p>
            <a:pPr algn="just"/>
            <a:r>
              <a:rPr lang="en-US" sz="800" dirty="0"/>
              <a:t>BOJ </a:t>
            </a:r>
            <a:r>
              <a:rPr lang="en-US" sz="800" dirty="0" err="1"/>
              <a:t>ayrıca</a:t>
            </a:r>
            <a:r>
              <a:rPr lang="en-US" sz="800" dirty="0"/>
              <a:t>, </a:t>
            </a:r>
            <a:r>
              <a:rPr lang="en-US" sz="800" dirty="0" err="1"/>
              <a:t>merkez</a:t>
            </a:r>
            <a:r>
              <a:rPr lang="en-US" sz="800" dirty="0"/>
              <a:t> </a:t>
            </a:r>
            <a:r>
              <a:rPr lang="en-US" sz="800" dirty="0" err="1"/>
              <a:t>bankasının</a:t>
            </a:r>
            <a:r>
              <a:rPr lang="en-US" sz="800" dirty="0"/>
              <a:t> </a:t>
            </a:r>
            <a:r>
              <a:rPr lang="en-US" sz="800" dirty="0" err="1"/>
              <a:t>gerektiğinde</a:t>
            </a:r>
            <a:r>
              <a:rPr lang="en-US" sz="800" dirty="0"/>
              <a:t> </a:t>
            </a:r>
            <a:r>
              <a:rPr lang="en-US" sz="800" dirty="0" err="1"/>
              <a:t>tahvil</a:t>
            </a:r>
            <a:r>
              <a:rPr lang="en-US" sz="800" dirty="0"/>
              <a:t> alıp </a:t>
            </a:r>
            <a:r>
              <a:rPr lang="en-US" sz="800" dirty="0" err="1"/>
              <a:t>satarak</a:t>
            </a:r>
            <a:r>
              <a:rPr lang="en-US" sz="800" dirty="0"/>
              <a:t> </a:t>
            </a:r>
            <a:r>
              <a:rPr lang="en-US" sz="800" dirty="0" err="1"/>
              <a:t>uzun</a:t>
            </a:r>
            <a:r>
              <a:rPr lang="en-US" sz="800" dirty="0"/>
              <a:t> </a:t>
            </a:r>
            <a:r>
              <a:rPr lang="en-US" sz="800" dirty="0" err="1"/>
              <a:t>vadeli</a:t>
            </a:r>
            <a:r>
              <a:rPr lang="en-US" sz="800" dirty="0"/>
              <a:t> </a:t>
            </a:r>
            <a:r>
              <a:rPr lang="en-US" sz="800" dirty="0" err="1"/>
              <a:t>faiz</a:t>
            </a:r>
            <a:r>
              <a:rPr lang="en-US" sz="800" dirty="0"/>
              <a:t> </a:t>
            </a:r>
            <a:r>
              <a:rPr lang="en-US" sz="800" dirty="0" err="1"/>
              <a:t>oranlarını</a:t>
            </a:r>
            <a:r>
              <a:rPr lang="en-US" sz="800" dirty="0"/>
              <a:t> </a:t>
            </a:r>
            <a:r>
              <a:rPr lang="en-US" sz="800" dirty="0" err="1"/>
              <a:t>hedeflemek</a:t>
            </a:r>
            <a:r>
              <a:rPr lang="en-US" sz="800" dirty="0"/>
              <a:t> için </a:t>
            </a:r>
            <a:r>
              <a:rPr lang="en-US" sz="800" dirty="0" err="1"/>
              <a:t>kullandığı</a:t>
            </a:r>
            <a:r>
              <a:rPr lang="en-US" sz="800" dirty="0"/>
              <a:t> 10 </a:t>
            </a:r>
            <a:r>
              <a:rPr lang="en-US" sz="800" dirty="0" err="1"/>
              <a:t>yıllık</a:t>
            </a:r>
            <a:r>
              <a:rPr lang="en-US" sz="800" dirty="0"/>
              <a:t> </a:t>
            </a:r>
            <a:r>
              <a:rPr lang="en-US" sz="800" dirty="0" err="1"/>
              <a:t>Japon</a:t>
            </a:r>
            <a:r>
              <a:rPr lang="en-US" sz="800" dirty="0"/>
              <a:t> </a:t>
            </a:r>
            <a:r>
              <a:rPr lang="en-US" sz="800" dirty="0" err="1"/>
              <a:t>devlet</a:t>
            </a:r>
            <a:r>
              <a:rPr lang="en-US" sz="800" dirty="0"/>
              <a:t> </a:t>
            </a:r>
            <a:r>
              <a:rPr lang="en-US" sz="800" dirty="0" err="1"/>
              <a:t>tahvillerine</a:t>
            </a:r>
            <a:r>
              <a:rPr lang="en-US" sz="800" dirty="0"/>
              <a:t> </a:t>
            </a:r>
            <a:r>
              <a:rPr lang="en-US" sz="800" dirty="0" err="1"/>
              <a:t>yönelik</a:t>
            </a:r>
            <a:r>
              <a:rPr lang="en-US" sz="800" dirty="0"/>
              <a:t> </a:t>
            </a:r>
            <a:r>
              <a:rPr lang="en-US" sz="800" dirty="0" err="1"/>
              <a:t>radikal</a:t>
            </a:r>
            <a:r>
              <a:rPr lang="en-US" sz="800" dirty="0"/>
              <a:t> </a:t>
            </a:r>
            <a:r>
              <a:rPr lang="en-US" sz="800" dirty="0" err="1"/>
              <a:t>getiri</a:t>
            </a:r>
            <a:r>
              <a:rPr lang="en-US" sz="800" dirty="0"/>
              <a:t> </a:t>
            </a:r>
            <a:r>
              <a:rPr lang="en-US" sz="800" dirty="0" err="1"/>
              <a:t>eğrisi</a:t>
            </a:r>
            <a:r>
              <a:rPr lang="en-US" sz="800" dirty="0"/>
              <a:t> kontrol </a:t>
            </a:r>
            <a:r>
              <a:rPr lang="en-US" sz="800" dirty="0" err="1"/>
              <a:t>politikasının</a:t>
            </a:r>
            <a:r>
              <a:rPr lang="en-US" sz="800" dirty="0"/>
              <a:t> da </a:t>
            </a:r>
            <a:r>
              <a:rPr lang="en-US" sz="800" dirty="0" err="1"/>
              <a:t>kaldırıldığını</a:t>
            </a:r>
            <a:r>
              <a:rPr lang="en-US" sz="800" dirty="0"/>
              <a:t> </a:t>
            </a:r>
            <a:r>
              <a:rPr lang="en-US" sz="800" dirty="0" err="1"/>
              <a:t>duyurdu</a:t>
            </a:r>
            <a:r>
              <a:rPr lang="en-US" sz="800" dirty="0"/>
              <a:t>.</a:t>
            </a:r>
          </a:p>
          <a:p>
            <a:pPr algn="just"/>
            <a:r>
              <a:rPr lang="en-US" sz="800" dirty="0"/>
              <a:t>BOJ, </a:t>
            </a:r>
            <a:r>
              <a:rPr lang="en-US" sz="800" dirty="0" err="1"/>
              <a:t>borsada</a:t>
            </a:r>
            <a:r>
              <a:rPr lang="en-US" sz="800" dirty="0"/>
              <a:t> işlem </a:t>
            </a:r>
            <a:r>
              <a:rPr lang="en-US" sz="800" dirty="0" err="1"/>
              <a:t>gören</a:t>
            </a:r>
            <a:r>
              <a:rPr lang="en-US" sz="800" dirty="0"/>
              <a:t> </a:t>
            </a:r>
            <a:r>
              <a:rPr lang="en-US" sz="800" dirty="0" err="1"/>
              <a:t>fonların</a:t>
            </a:r>
            <a:r>
              <a:rPr lang="en-US" sz="800" dirty="0"/>
              <a:t> ve </a:t>
            </a:r>
            <a:r>
              <a:rPr lang="en-US" sz="800" dirty="0" err="1"/>
              <a:t>Japonya</a:t>
            </a:r>
            <a:r>
              <a:rPr lang="en-US" sz="800" dirty="0"/>
              <a:t> </a:t>
            </a:r>
            <a:r>
              <a:rPr lang="en-US" sz="800" dirty="0" err="1"/>
              <a:t>gayrimenkul</a:t>
            </a:r>
            <a:r>
              <a:rPr lang="en-US" sz="800" dirty="0"/>
              <a:t> </a:t>
            </a:r>
            <a:r>
              <a:rPr lang="en-US" sz="800" dirty="0" err="1"/>
              <a:t>yatırım</a:t>
            </a:r>
            <a:r>
              <a:rPr lang="en-US" sz="800" dirty="0"/>
              <a:t> </a:t>
            </a:r>
            <a:r>
              <a:rPr lang="en-US" sz="800" dirty="0" err="1"/>
              <a:t>ortaklıklarının</a:t>
            </a:r>
            <a:r>
              <a:rPr lang="en-US" sz="800" dirty="0"/>
              <a:t> (J-REITS) </a:t>
            </a:r>
            <a:r>
              <a:rPr lang="en-US" sz="800" dirty="0" err="1"/>
              <a:t>alımlarını</a:t>
            </a:r>
            <a:r>
              <a:rPr lang="en-US" sz="800" dirty="0"/>
              <a:t> </a:t>
            </a:r>
            <a:r>
              <a:rPr lang="en-US" sz="800" dirty="0" err="1"/>
              <a:t>durduracağını</a:t>
            </a:r>
            <a:r>
              <a:rPr lang="en-US" sz="800" dirty="0"/>
              <a:t> ve </a:t>
            </a:r>
            <a:r>
              <a:rPr lang="en-US" sz="800" dirty="0" err="1"/>
              <a:t>şirket</a:t>
            </a:r>
            <a:r>
              <a:rPr lang="en-US" sz="800" dirty="0"/>
              <a:t> </a:t>
            </a:r>
            <a:r>
              <a:rPr lang="en-US" sz="800" dirty="0" err="1"/>
              <a:t>tahvili</a:t>
            </a:r>
            <a:r>
              <a:rPr lang="en-US" sz="800" dirty="0"/>
              <a:t> </a:t>
            </a:r>
            <a:r>
              <a:rPr lang="en-US" sz="800" dirty="0" err="1"/>
              <a:t>alımlarını</a:t>
            </a:r>
            <a:r>
              <a:rPr lang="en-US" sz="800" dirty="0"/>
              <a:t> </a:t>
            </a:r>
            <a:r>
              <a:rPr lang="en-US" sz="800" dirty="0" err="1"/>
              <a:t>yavaş</a:t>
            </a:r>
            <a:r>
              <a:rPr lang="en-US" sz="800" dirty="0"/>
              <a:t> </a:t>
            </a:r>
            <a:r>
              <a:rPr lang="en-US" sz="800" dirty="0" err="1"/>
              <a:t>yavaş</a:t>
            </a:r>
            <a:r>
              <a:rPr lang="en-US" sz="800" dirty="0"/>
              <a:t> </a:t>
            </a:r>
            <a:r>
              <a:rPr lang="en-US" sz="800" dirty="0" err="1"/>
              <a:t>azaltacağını</a:t>
            </a:r>
            <a:r>
              <a:rPr lang="en-US" sz="800" dirty="0"/>
              <a:t> </a:t>
            </a:r>
            <a:r>
              <a:rPr lang="en-US" sz="800" dirty="0" err="1"/>
              <a:t>belirterek</a:t>
            </a:r>
            <a:r>
              <a:rPr lang="en-US" sz="800" dirty="0"/>
              <a:t>, </a:t>
            </a:r>
            <a:r>
              <a:rPr lang="en-US" sz="800" dirty="0" err="1"/>
              <a:t>bu</a:t>
            </a:r>
            <a:r>
              <a:rPr lang="en-US" sz="800" dirty="0"/>
              <a:t> </a:t>
            </a:r>
            <a:r>
              <a:rPr lang="en-US" sz="800" dirty="0" err="1"/>
              <a:t>uygulamayı</a:t>
            </a:r>
            <a:r>
              <a:rPr lang="en-US" sz="800" dirty="0"/>
              <a:t> </a:t>
            </a:r>
            <a:r>
              <a:rPr lang="en-US" sz="800" dirty="0" err="1"/>
              <a:t>yaklaşık</a:t>
            </a:r>
            <a:r>
              <a:rPr lang="en-US" sz="800" dirty="0"/>
              <a:t> </a:t>
            </a:r>
            <a:r>
              <a:rPr lang="en-US" sz="800" dirty="0" err="1"/>
              <a:t>bir</a:t>
            </a:r>
            <a:r>
              <a:rPr lang="en-US" sz="800" dirty="0"/>
              <a:t> </a:t>
            </a:r>
            <a:r>
              <a:rPr lang="en-US" sz="800" dirty="0" err="1"/>
              <a:t>yıl</a:t>
            </a:r>
            <a:r>
              <a:rPr lang="en-US" sz="800" dirty="0"/>
              <a:t> içinde </a:t>
            </a:r>
            <a:r>
              <a:rPr lang="en-US" sz="800" dirty="0" err="1"/>
              <a:t>durdurmayı</a:t>
            </a:r>
            <a:r>
              <a:rPr lang="en-US" sz="800" dirty="0"/>
              <a:t> </a:t>
            </a:r>
            <a:r>
              <a:rPr lang="en-US" sz="800" dirty="0" err="1"/>
              <a:t>hedeflediğini</a:t>
            </a:r>
            <a:r>
              <a:rPr lang="en-US" sz="800" dirty="0"/>
              <a:t> </a:t>
            </a:r>
            <a:r>
              <a:rPr lang="en-US" sz="800" dirty="0" err="1"/>
              <a:t>söyledi</a:t>
            </a:r>
            <a:r>
              <a:rPr lang="en-US" sz="800" dirty="0"/>
              <a:t>.</a:t>
            </a:r>
            <a:endParaRPr lang="en-US" sz="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96072" y="3650437"/>
            <a:ext cx="492202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50" b="1" dirty="0" smtClean="0"/>
          </a:p>
          <a:p>
            <a:endParaRPr lang="en-US" sz="850" b="1" dirty="0"/>
          </a:p>
          <a:p>
            <a:pPr fontAlgn="base"/>
            <a:endParaRPr lang="en-US" sz="850" dirty="0"/>
          </a:p>
          <a:p>
            <a:endParaRPr lang="en-US" sz="850" dirty="0"/>
          </a:p>
        </p:txBody>
      </p:sp>
      <p:sp>
        <p:nvSpPr>
          <p:cNvPr id="10" name="TextBox 9"/>
          <p:cNvSpPr txBox="1"/>
          <p:nvPr/>
        </p:nvSpPr>
        <p:spPr>
          <a:xfrm>
            <a:off x="2526510" y="1210250"/>
            <a:ext cx="2636271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900" b="1" dirty="0"/>
              <a:t>FED </a:t>
            </a:r>
            <a:r>
              <a:rPr lang="en-US" sz="900" b="1" dirty="0" err="1"/>
              <a:t>Faiz</a:t>
            </a:r>
            <a:r>
              <a:rPr lang="en-US" sz="900" b="1" dirty="0"/>
              <a:t> </a:t>
            </a:r>
            <a:r>
              <a:rPr lang="en-US" sz="900" b="1" dirty="0" err="1" smtClean="0"/>
              <a:t>Kararı</a:t>
            </a:r>
            <a:endParaRPr lang="en-US" sz="900" b="1" dirty="0" smtClean="0"/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sz="900" b="1" dirty="0"/>
          </a:p>
          <a:p>
            <a:pPr algn="just"/>
            <a:r>
              <a:rPr lang="en-US" sz="800" dirty="0" smtClean="0"/>
              <a:t>FED </a:t>
            </a:r>
            <a:r>
              <a:rPr lang="en-US" sz="800" dirty="0" err="1"/>
              <a:t>yetkilileri</a:t>
            </a:r>
            <a:r>
              <a:rPr lang="en-US" sz="800" dirty="0"/>
              <a:t> </a:t>
            </a:r>
            <a:r>
              <a:rPr lang="en-US" sz="800" dirty="0" err="1"/>
              <a:t>oybirliğiyle</a:t>
            </a:r>
            <a:r>
              <a:rPr lang="en-US" sz="800" dirty="0"/>
              <a:t> </a:t>
            </a:r>
            <a:r>
              <a:rPr lang="en-US" sz="800" dirty="0" err="1"/>
              <a:t>gösterge</a:t>
            </a:r>
            <a:r>
              <a:rPr lang="en-US" sz="800" dirty="0"/>
              <a:t> federal </a:t>
            </a:r>
            <a:r>
              <a:rPr lang="en-US" sz="800" dirty="0" err="1"/>
              <a:t>fonlama</a:t>
            </a:r>
            <a:r>
              <a:rPr lang="en-US" sz="800" dirty="0"/>
              <a:t> </a:t>
            </a:r>
            <a:r>
              <a:rPr lang="en-US" sz="800" dirty="0" err="1"/>
              <a:t>faizini</a:t>
            </a:r>
            <a:r>
              <a:rPr lang="en-US" sz="800" dirty="0"/>
              <a:t> </a:t>
            </a:r>
            <a:r>
              <a:rPr lang="en-US" sz="800" dirty="0" err="1"/>
              <a:t>beşinci</a:t>
            </a:r>
            <a:r>
              <a:rPr lang="en-US" sz="800" dirty="0"/>
              <a:t> </a:t>
            </a:r>
            <a:r>
              <a:rPr lang="en-US" sz="800" dirty="0" err="1"/>
              <a:t>toplantıda</a:t>
            </a:r>
            <a:r>
              <a:rPr lang="en-US" sz="800" dirty="0"/>
              <a:t> da 2001’den </a:t>
            </a:r>
            <a:r>
              <a:rPr lang="en-US" sz="800" dirty="0" err="1"/>
              <a:t>bu</a:t>
            </a:r>
            <a:r>
              <a:rPr lang="en-US" sz="800" dirty="0"/>
              <a:t> </a:t>
            </a:r>
            <a:r>
              <a:rPr lang="en-US" sz="800" dirty="0" err="1"/>
              <a:t>yana</a:t>
            </a:r>
            <a:r>
              <a:rPr lang="en-US" sz="800" dirty="0"/>
              <a:t> </a:t>
            </a:r>
            <a:r>
              <a:rPr lang="en-US" sz="800" dirty="0" err="1"/>
              <a:t>en</a:t>
            </a:r>
            <a:r>
              <a:rPr lang="en-US" sz="800" dirty="0"/>
              <a:t> </a:t>
            </a:r>
            <a:r>
              <a:rPr lang="en-US" sz="800" dirty="0" err="1"/>
              <a:t>yüksek</a:t>
            </a:r>
            <a:r>
              <a:rPr lang="en-US" sz="800" dirty="0"/>
              <a:t> </a:t>
            </a:r>
            <a:r>
              <a:rPr lang="en-US" sz="800" dirty="0" err="1"/>
              <a:t>seviye</a:t>
            </a:r>
            <a:r>
              <a:rPr lang="en-US" sz="800" dirty="0"/>
              <a:t> </a:t>
            </a:r>
            <a:r>
              <a:rPr lang="en-US" sz="800" dirty="0" err="1"/>
              <a:t>olan</a:t>
            </a:r>
            <a:r>
              <a:rPr lang="en-US" sz="800" dirty="0"/>
              <a:t> %5,25-%5,5 </a:t>
            </a:r>
            <a:r>
              <a:rPr lang="en-US" sz="800" dirty="0" err="1"/>
              <a:t>aralığında</a:t>
            </a:r>
            <a:r>
              <a:rPr lang="en-US" sz="800" dirty="0"/>
              <a:t> </a:t>
            </a:r>
            <a:r>
              <a:rPr lang="en-US" sz="800" dirty="0" err="1"/>
              <a:t>bırakmaya</a:t>
            </a:r>
            <a:r>
              <a:rPr lang="en-US" sz="800" dirty="0"/>
              <a:t> </a:t>
            </a:r>
            <a:r>
              <a:rPr lang="en-US" sz="800" dirty="0" err="1"/>
              <a:t>karar</a:t>
            </a:r>
            <a:r>
              <a:rPr lang="en-US" sz="800" dirty="0"/>
              <a:t> </a:t>
            </a:r>
            <a:r>
              <a:rPr lang="en-US" sz="800" dirty="0" err="1"/>
              <a:t>verdiler</a:t>
            </a:r>
            <a:r>
              <a:rPr lang="en-US" sz="800" dirty="0"/>
              <a:t>. </a:t>
            </a:r>
            <a:r>
              <a:rPr lang="en-US" sz="800" dirty="0" err="1"/>
              <a:t>Fed’in</a:t>
            </a:r>
            <a:r>
              <a:rPr lang="en-US" sz="800" dirty="0"/>
              <a:t> </a:t>
            </a:r>
            <a:r>
              <a:rPr lang="en-US" sz="800" dirty="0" err="1"/>
              <a:t>yetkilileri</a:t>
            </a:r>
            <a:r>
              <a:rPr lang="en-US" sz="800" dirty="0"/>
              <a:t> </a:t>
            </a:r>
            <a:r>
              <a:rPr lang="en-US" sz="800" dirty="0" err="1"/>
              <a:t>enflasyondaki</a:t>
            </a:r>
            <a:r>
              <a:rPr lang="en-US" sz="800" dirty="0"/>
              <a:t> son </a:t>
            </a:r>
            <a:r>
              <a:rPr lang="en-US" sz="800" dirty="0" err="1"/>
              <a:t>yükselişten</a:t>
            </a:r>
            <a:r>
              <a:rPr lang="en-US" sz="800" dirty="0"/>
              <a:t> </a:t>
            </a:r>
            <a:r>
              <a:rPr lang="en-US" sz="800" dirty="0" err="1"/>
              <a:t>endişe</a:t>
            </a:r>
            <a:r>
              <a:rPr lang="en-US" sz="800" dirty="0"/>
              <a:t> </a:t>
            </a:r>
            <a:r>
              <a:rPr lang="en-US" sz="800" dirty="0" err="1"/>
              <a:t>duymadıklarını</a:t>
            </a:r>
            <a:r>
              <a:rPr lang="en-US" sz="800" dirty="0"/>
              <a:t> </a:t>
            </a:r>
            <a:r>
              <a:rPr lang="en-US" sz="800" dirty="0" err="1"/>
              <a:t>göstererek</a:t>
            </a:r>
            <a:r>
              <a:rPr lang="en-US" sz="800" dirty="0"/>
              <a:t> </a:t>
            </a:r>
            <a:r>
              <a:rPr lang="en-US" sz="800" dirty="0" err="1"/>
              <a:t>bu</a:t>
            </a:r>
            <a:r>
              <a:rPr lang="en-US" sz="800" dirty="0"/>
              <a:t> </a:t>
            </a:r>
            <a:r>
              <a:rPr lang="en-US" sz="800" dirty="0" err="1"/>
              <a:t>yıl</a:t>
            </a:r>
            <a:r>
              <a:rPr lang="en-US" sz="800" dirty="0"/>
              <a:t> için </a:t>
            </a:r>
            <a:r>
              <a:rPr lang="en-US" sz="800" dirty="0" err="1"/>
              <a:t>üç</a:t>
            </a:r>
            <a:r>
              <a:rPr lang="en-US" sz="800" dirty="0"/>
              <a:t> </a:t>
            </a:r>
            <a:r>
              <a:rPr lang="en-US" sz="800" dirty="0" err="1"/>
              <a:t>faiz</a:t>
            </a:r>
            <a:r>
              <a:rPr lang="en-US" sz="800" dirty="0"/>
              <a:t> </a:t>
            </a:r>
            <a:r>
              <a:rPr lang="en-US" sz="800" dirty="0" err="1"/>
              <a:t>indirimi</a:t>
            </a:r>
            <a:r>
              <a:rPr lang="en-US" sz="800" dirty="0"/>
              <a:t> </a:t>
            </a:r>
            <a:r>
              <a:rPr lang="en-US" sz="800" dirty="0" err="1"/>
              <a:t>beklentilerini</a:t>
            </a:r>
            <a:r>
              <a:rPr lang="en-US" sz="800" dirty="0"/>
              <a:t> </a:t>
            </a:r>
            <a:r>
              <a:rPr lang="en-US" sz="800" dirty="0" err="1"/>
              <a:t>korudu</a:t>
            </a:r>
            <a:r>
              <a:rPr lang="en-US" sz="800" dirty="0"/>
              <a:t>, </a:t>
            </a:r>
            <a:r>
              <a:rPr lang="en-US" sz="800" dirty="0" err="1"/>
              <a:t>tahvil</a:t>
            </a:r>
            <a:r>
              <a:rPr lang="en-US" sz="800" dirty="0"/>
              <a:t> </a:t>
            </a:r>
            <a:r>
              <a:rPr lang="en-US" sz="800" dirty="0" err="1"/>
              <a:t>varlıklarını</a:t>
            </a:r>
            <a:r>
              <a:rPr lang="en-US" sz="800" dirty="0"/>
              <a:t> </a:t>
            </a:r>
            <a:r>
              <a:rPr lang="en-US" sz="800" dirty="0" err="1"/>
              <a:t>azaltma</a:t>
            </a:r>
            <a:r>
              <a:rPr lang="en-US" sz="800" dirty="0"/>
              <a:t> </a:t>
            </a:r>
            <a:r>
              <a:rPr lang="en-US" sz="800" dirty="0" err="1"/>
              <a:t>hızını</a:t>
            </a:r>
            <a:r>
              <a:rPr lang="en-US" sz="800" dirty="0"/>
              <a:t> </a:t>
            </a:r>
            <a:r>
              <a:rPr lang="en-US" sz="800" dirty="0" err="1"/>
              <a:t>yavaşlatma</a:t>
            </a:r>
            <a:r>
              <a:rPr lang="en-US" sz="800" dirty="0"/>
              <a:t> </a:t>
            </a:r>
            <a:r>
              <a:rPr lang="en-US" sz="800" dirty="0" err="1"/>
              <a:t>sinyali</a:t>
            </a:r>
            <a:r>
              <a:rPr lang="en-US" sz="800" dirty="0"/>
              <a:t> </a:t>
            </a:r>
            <a:r>
              <a:rPr lang="en-US" sz="800" dirty="0" err="1"/>
              <a:t>verdi</a:t>
            </a:r>
            <a:r>
              <a:rPr lang="en-US" sz="800" dirty="0"/>
              <a:t>. </a:t>
            </a:r>
            <a:r>
              <a:rPr lang="en-US" sz="800" dirty="0" err="1"/>
              <a:t>Başkan</a:t>
            </a:r>
            <a:r>
              <a:rPr lang="en-US" sz="800" dirty="0"/>
              <a:t> Jerome Powell, </a:t>
            </a:r>
            <a:r>
              <a:rPr lang="en-US" sz="800" dirty="0" err="1"/>
              <a:t>yetkililerin</a:t>
            </a:r>
            <a:r>
              <a:rPr lang="en-US" sz="800" dirty="0"/>
              <a:t> </a:t>
            </a:r>
            <a:r>
              <a:rPr lang="en-US" sz="800" dirty="0" err="1"/>
              <a:t>mayıs</a:t>
            </a:r>
            <a:r>
              <a:rPr lang="en-US" sz="800" dirty="0"/>
              <a:t> </a:t>
            </a:r>
            <a:r>
              <a:rPr lang="en-US" sz="800" dirty="0" err="1"/>
              <a:t>veya</a:t>
            </a:r>
            <a:r>
              <a:rPr lang="en-US" sz="800" dirty="0"/>
              <a:t> </a:t>
            </a:r>
            <a:r>
              <a:rPr lang="en-US" sz="800" dirty="0" err="1"/>
              <a:t>haziran</a:t>
            </a:r>
            <a:r>
              <a:rPr lang="en-US" sz="800" dirty="0"/>
              <a:t> </a:t>
            </a:r>
            <a:r>
              <a:rPr lang="en-US" sz="800" dirty="0" err="1"/>
              <a:t>ayındaki</a:t>
            </a:r>
            <a:r>
              <a:rPr lang="en-US" sz="800" dirty="0"/>
              <a:t> </a:t>
            </a:r>
            <a:r>
              <a:rPr lang="en-US" sz="800" dirty="0" err="1"/>
              <a:t>toplantılarında</a:t>
            </a:r>
            <a:r>
              <a:rPr lang="en-US" sz="800" dirty="0"/>
              <a:t> </a:t>
            </a:r>
            <a:r>
              <a:rPr lang="en-US" sz="800" dirty="0" err="1"/>
              <a:t>faizleri</a:t>
            </a:r>
            <a:r>
              <a:rPr lang="en-US" sz="800" dirty="0"/>
              <a:t> </a:t>
            </a:r>
            <a:r>
              <a:rPr lang="en-US" sz="800" dirty="0" err="1"/>
              <a:t>düşürüp</a:t>
            </a:r>
            <a:r>
              <a:rPr lang="en-US" sz="800" dirty="0"/>
              <a:t> </a:t>
            </a:r>
            <a:r>
              <a:rPr lang="en-US" sz="800" dirty="0" err="1"/>
              <a:t>düşürmeyecekleri</a:t>
            </a:r>
            <a:r>
              <a:rPr lang="en-US" sz="800" dirty="0"/>
              <a:t> </a:t>
            </a:r>
            <a:r>
              <a:rPr lang="en-US" sz="800" dirty="0" err="1"/>
              <a:t>sorulduğunda</a:t>
            </a:r>
            <a:r>
              <a:rPr lang="en-US" sz="800" dirty="0"/>
              <a:t>, ilk </a:t>
            </a:r>
            <a:r>
              <a:rPr lang="en-US" sz="800" dirty="0" err="1"/>
              <a:t>indirimin</a:t>
            </a:r>
            <a:r>
              <a:rPr lang="en-US" sz="800" dirty="0"/>
              <a:t> </a:t>
            </a:r>
            <a:r>
              <a:rPr lang="en-US" sz="800" dirty="0" err="1"/>
              <a:t>muhtemelen</a:t>
            </a:r>
            <a:r>
              <a:rPr lang="en-US" sz="800" dirty="0"/>
              <a:t> “</a:t>
            </a:r>
            <a:r>
              <a:rPr lang="en-US" sz="800" dirty="0" err="1"/>
              <a:t>bu</a:t>
            </a:r>
            <a:r>
              <a:rPr lang="en-US" sz="800" dirty="0"/>
              <a:t> </a:t>
            </a:r>
            <a:r>
              <a:rPr lang="en-US" sz="800" dirty="0" err="1"/>
              <a:t>yılın</a:t>
            </a:r>
            <a:r>
              <a:rPr lang="en-US" sz="800" dirty="0"/>
              <a:t> </a:t>
            </a:r>
            <a:r>
              <a:rPr lang="en-US" sz="800" dirty="0" err="1"/>
              <a:t>bir</a:t>
            </a:r>
            <a:r>
              <a:rPr lang="en-US" sz="800" dirty="0"/>
              <a:t> </a:t>
            </a:r>
            <a:r>
              <a:rPr lang="en-US" sz="800" dirty="0" err="1"/>
              <a:t>noktasında</a:t>
            </a:r>
            <a:r>
              <a:rPr lang="en-US" sz="800" dirty="0"/>
              <a:t>” </a:t>
            </a:r>
            <a:r>
              <a:rPr lang="en-US" sz="800" dirty="0" err="1"/>
              <a:t>olacağını</a:t>
            </a:r>
            <a:r>
              <a:rPr lang="en-US" sz="800" dirty="0"/>
              <a:t> </a:t>
            </a:r>
            <a:r>
              <a:rPr lang="en-US" sz="800" dirty="0" err="1"/>
              <a:t>tekrarlayarak</a:t>
            </a:r>
            <a:r>
              <a:rPr lang="en-US" sz="800" dirty="0"/>
              <a:t> daha </a:t>
            </a:r>
            <a:r>
              <a:rPr lang="en-US" sz="800" dirty="0" err="1"/>
              <a:t>fazla</a:t>
            </a:r>
            <a:r>
              <a:rPr lang="en-US" sz="800" dirty="0"/>
              <a:t> </a:t>
            </a:r>
            <a:r>
              <a:rPr lang="en-US" sz="800" dirty="0" err="1"/>
              <a:t>detay</a:t>
            </a:r>
            <a:r>
              <a:rPr lang="en-US" sz="800" dirty="0"/>
              <a:t> </a:t>
            </a:r>
            <a:r>
              <a:rPr lang="en-US" sz="800" dirty="0" err="1"/>
              <a:t>vermedi</a:t>
            </a:r>
            <a:r>
              <a:rPr lang="en-US" sz="800" dirty="0"/>
              <a:t>. Powell son </a:t>
            </a:r>
            <a:r>
              <a:rPr lang="en-US" sz="800" dirty="0" err="1"/>
              <a:t>aylarda</a:t>
            </a:r>
            <a:r>
              <a:rPr lang="en-US" sz="800" dirty="0"/>
              <a:t> </a:t>
            </a:r>
            <a:r>
              <a:rPr lang="en-US" sz="800" dirty="0" err="1"/>
              <a:t>enflasyonda</a:t>
            </a:r>
            <a:r>
              <a:rPr lang="en-US" sz="800" dirty="0"/>
              <a:t> </a:t>
            </a:r>
            <a:r>
              <a:rPr lang="en-US" sz="800" dirty="0" err="1"/>
              <a:t>yükseliş</a:t>
            </a:r>
            <a:r>
              <a:rPr lang="en-US" sz="800" dirty="0"/>
              <a:t> </a:t>
            </a:r>
            <a:r>
              <a:rPr lang="en-US" sz="800" dirty="0" err="1"/>
              <a:t>olduğunu</a:t>
            </a:r>
            <a:r>
              <a:rPr lang="en-US" sz="800" dirty="0"/>
              <a:t> </a:t>
            </a:r>
            <a:r>
              <a:rPr lang="en-US" sz="800" dirty="0" err="1"/>
              <a:t>gösteren</a:t>
            </a:r>
            <a:r>
              <a:rPr lang="en-US" sz="800" dirty="0"/>
              <a:t> son </a:t>
            </a:r>
            <a:r>
              <a:rPr lang="en-US" sz="800" dirty="0" err="1"/>
              <a:t>verileri</a:t>
            </a:r>
            <a:r>
              <a:rPr lang="en-US" sz="800" dirty="0"/>
              <a:t> </a:t>
            </a:r>
            <a:r>
              <a:rPr lang="en-US" sz="800" dirty="0" err="1"/>
              <a:t>büyük</a:t>
            </a:r>
            <a:r>
              <a:rPr lang="en-US" sz="800" dirty="0"/>
              <a:t> </a:t>
            </a:r>
            <a:r>
              <a:rPr lang="en-US" sz="800" dirty="0" err="1"/>
              <a:t>ölçüde</a:t>
            </a:r>
            <a:r>
              <a:rPr lang="en-US" sz="800" dirty="0"/>
              <a:t> </a:t>
            </a:r>
            <a:r>
              <a:rPr lang="en-US" sz="800" dirty="0" err="1"/>
              <a:t>görmezden</a:t>
            </a:r>
            <a:r>
              <a:rPr lang="en-US" sz="800" dirty="0"/>
              <a:t> </a:t>
            </a:r>
            <a:r>
              <a:rPr lang="en-US" sz="800" dirty="0" err="1"/>
              <a:t>gelerek</a:t>
            </a:r>
            <a:r>
              <a:rPr lang="en-US" sz="800" dirty="0"/>
              <a:t>, “</a:t>
            </a:r>
            <a:r>
              <a:rPr lang="en-US" sz="800" dirty="0" err="1"/>
              <a:t>Çoğu</a:t>
            </a:r>
            <a:r>
              <a:rPr lang="en-US" sz="800" dirty="0"/>
              <a:t> </a:t>
            </a:r>
            <a:r>
              <a:rPr lang="en-US" sz="800" dirty="0" err="1"/>
              <a:t>kişinin</a:t>
            </a:r>
            <a:r>
              <a:rPr lang="en-US" sz="800" dirty="0"/>
              <a:t> </a:t>
            </a:r>
            <a:r>
              <a:rPr lang="en-US" sz="800" dirty="0" err="1"/>
              <a:t>görüşüne</a:t>
            </a:r>
            <a:r>
              <a:rPr lang="en-US" sz="800" dirty="0"/>
              <a:t> göre </a:t>
            </a:r>
            <a:r>
              <a:rPr lang="en-US" sz="800" dirty="0" err="1"/>
              <a:t>bu</a:t>
            </a:r>
            <a:r>
              <a:rPr lang="en-US" sz="800" dirty="0"/>
              <a:t> </a:t>
            </a:r>
            <a:r>
              <a:rPr lang="en-US" sz="800" dirty="0" err="1"/>
              <a:t>güveni</a:t>
            </a:r>
            <a:r>
              <a:rPr lang="en-US" sz="800" dirty="0"/>
              <a:t> </a:t>
            </a:r>
            <a:r>
              <a:rPr lang="en-US" sz="800" dirty="0" err="1"/>
              <a:t>sağlamamız</a:t>
            </a:r>
            <a:r>
              <a:rPr lang="en-US" sz="800" dirty="0"/>
              <a:t> ve </a:t>
            </a:r>
            <a:r>
              <a:rPr lang="en-US" sz="800" dirty="0" err="1"/>
              <a:t>faiz</a:t>
            </a:r>
            <a:r>
              <a:rPr lang="en-US" sz="800" dirty="0"/>
              <a:t> </a:t>
            </a:r>
            <a:r>
              <a:rPr lang="en-US" sz="800" dirty="0" err="1"/>
              <a:t>indirimlerinin</a:t>
            </a:r>
            <a:r>
              <a:rPr lang="en-US" sz="800" dirty="0"/>
              <a:t> </a:t>
            </a:r>
            <a:r>
              <a:rPr lang="en-US" sz="800" dirty="0" err="1"/>
              <a:t>gerçekleşmesi</a:t>
            </a:r>
            <a:r>
              <a:rPr lang="en-US" sz="800" dirty="0"/>
              <a:t> hala </a:t>
            </a:r>
            <a:r>
              <a:rPr lang="en-US" sz="800" dirty="0" err="1"/>
              <a:t>muhtemel</a:t>
            </a:r>
            <a:r>
              <a:rPr lang="en-US" sz="800" dirty="0"/>
              <a:t>” </a:t>
            </a:r>
            <a:r>
              <a:rPr lang="en-US" sz="800" dirty="0" err="1"/>
              <a:t>dedi</a:t>
            </a:r>
            <a:r>
              <a:rPr lang="en-US" sz="800" dirty="0"/>
              <a:t>. Powell </a:t>
            </a:r>
            <a:r>
              <a:rPr lang="en-US" sz="800" dirty="0" err="1"/>
              <a:t>Fed’in</a:t>
            </a:r>
            <a:r>
              <a:rPr lang="en-US" sz="800" dirty="0"/>
              <a:t> </a:t>
            </a:r>
            <a:r>
              <a:rPr lang="en-US" sz="800" dirty="0" err="1"/>
              <a:t>bilanço</a:t>
            </a:r>
            <a:r>
              <a:rPr lang="en-US" sz="800" dirty="0"/>
              <a:t> </a:t>
            </a:r>
            <a:r>
              <a:rPr lang="en-US" sz="800" dirty="0" err="1"/>
              <a:t>küçültme</a:t>
            </a:r>
            <a:r>
              <a:rPr lang="en-US" sz="800" dirty="0"/>
              <a:t> </a:t>
            </a:r>
            <a:r>
              <a:rPr lang="en-US" sz="800" dirty="0" err="1"/>
              <a:t>hızını</a:t>
            </a:r>
            <a:r>
              <a:rPr lang="en-US" sz="800" dirty="0"/>
              <a:t> “</a:t>
            </a:r>
            <a:r>
              <a:rPr lang="en-US" sz="800" dirty="0" err="1"/>
              <a:t>oldukça</a:t>
            </a:r>
            <a:r>
              <a:rPr lang="en-US" sz="800" dirty="0"/>
              <a:t> </a:t>
            </a:r>
            <a:r>
              <a:rPr lang="en-US" sz="800" dirty="0" err="1"/>
              <a:t>yakında</a:t>
            </a:r>
            <a:r>
              <a:rPr lang="en-US" sz="800" dirty="0"/>
              <a:t>” </a:t>
            </a:r>
            <a:r>
              <a:rPr lang="en-US" sz="800" dirty="0" err="1"/>
              <a:t>yavaşlatmanın</a:t>
            </a:r>
            <a:r>
              <a:rPr lang="en-US" sz="800" dirty="0"/>
              <a:t> </a:t>
            </a:r>
            <a:r>
              <a:rPr lang="en-US" sz="800" dirty="0" err="1"/>
              <a:t>uygun</a:t>
            </a:r>
            <a:r>
              <a:rPr lang="en-US" sz="800" dirty="0"/>
              <a:t> </a:t>
            </a:r>
            <a:r>
              <a:rPr lang="en-US" sz="800" dirty="0" err="1"/>
              <a:t>olacağını</a:t>
            </a:r>
            <a:r>
              <a:rPr lang="en-US" sz="800" dirty="0"/>
              <a:t> </a:t>
            </a:r>
            <a:r>
              <a:rPr lang="en-US" sz="800" dirty="0" err="1"/>
              <a:t>söyledi</a:t>
            </a:r>
            <a:r>
              <a:rPr lang="en-US" sz="80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60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211647</TotalTime>
  <Words>991</Words>
  <Application>Microsoft Office PowerPoint</Application>
  <PresentationFormat>Custom</PresentationFormat>
  <Paragraphs>117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Ziyaret Programı</dc:title>
  <dc:creator>Nagihan Kargın</dc:creator>
  <cp:lastModifiedBy>Nagihan Kargın</cp:lastModifiedBy>
  <cp:revision>3810</cp:revision>
  <cp:lastPrinted>2020-06-19T08:48:54Z</cp:lastPrinted>
  <dcterms:created xsi:type="dcterms:W3CDTF">2013-11-22T11:55:19Z</dcterms:created>
  <dcterms:modified xsi:type="dcterms:W3CDTF">2024-05-07T09:42:43Z</dcterms:modified>
</cp:coreProperties>
</file>